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24"/>
  </p:notesMasterIdLst>
  <p:sldIdLst>
    <p:sldId id="256" r:id="rId2"/>
    <p:sldId id="257" r:id="rId3"/>
    <p:sldId id="258" r:id="rId4"/>
    <p:sldId id="261" r:id="rId5"/>
    <p:sldId id="262" r:id="rId6"/>
    <p:sldId id="263" r:id="rId7"/>
    <p:sldId id="283" r:id="rId8"/>
    <p:sldId id="284" r:id="rId9"/>
    <p:sldId id="264" r:id="rId10"/>
    <p:sldId id="265" r:id="rId11"/>
    <p:sldId id="281" r:id="rId12"/>
    <p:sldId id="287" r:id="rId13"/>
    <p:sldId id="288" r:id="rId14"/>
    <p:sldId id="293" r:id="rId15"/>
    <p:sldId id="292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301524-090C-94F3-3DF6-10FDDABB77D3}" name="Kathryn Schulze" initials="KS" userId="S::kschulze@uwo.ca::5073117c-2e13-49b0-bb1f-511a3409443b" providerId="AD"/>
  <p188:author id="{24F97097-0AB9-5B37-8A3A-72DED63551D4}" name="emily guarasci" initials="eg" userId="86acfe18b22c50f8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guarasci" initials="eg" lastIdx="1" clrIdx="0">
    <p:extLst>
      <p:ext uri="{19B8F6BF-5375-455C-9EA6-DF929625EA0E}">
        <p15:presenceInfo xmlns:p15="http://schemas.microsoft.com/office/powerpoint/2012/main" userId="86acfe18b22c50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502"/>
    <a:srgbClr val="8C2500"/>
    <a:srgbClr val="5B8C64"/>
    <a:srgbClr val="1D8C4C"/>
    <a:srgbClr val="E98D02"/>
    <a:srgbClr val="18733D"/>
    <a:srgbClr val="24A859"/>
    <a:srgbClr val="39A03D"/>
    <a:srgbClr val="4B866D"/>
    <a:srgbClr val="EEB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2" autoAdjust="0"/>
    <p:restoredTop sz="75635"/>
  </p:normalViewPr>
  <p:slideViewPr>
    <p:cSldViewPr snapToGrid="0" snapToObjects="1">
      <p:cViewPr varScale="1">
        <p:scale>
          <a:sx n="86" d="100"/>
          <a:sy n="86" d="100"/>
        </p:scale>
        <p:origin x="1312" y="192"/>
      </p:cViewPr>
      <p:guideLst/>
    </p:cSldViewPr>
  </p:slideViewPr>
  <p:outlineViewPr>
    <p:cViewPr>
      <p:scale>
        <a:sx n="33" d="100"/>
        <a:sy n="33" d="100"/>
      </p:scale>
      <p:origin x="0" y="-2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n-CA" b="1" dirty="0">
                <a:solidFill>
                  <a:schemeClr val="accent4"/>
                </a:solidFill>
              </a:rPr>
              <a:t>Participant</a:t>
            </a:r>
            <a:r>
              <a:rPr lang="en-CA" b="1" baseline="0" dirty="0">
                <a:solidFill>
                  <a:schemeClr val="accent4"/>
                </a:solidFill>
              </a:rPr>
              <a:t> Gender at Baseline</a:t>
            </a:r>
            <a:endParaRPr lang="en-CA" b="1" dirty="0">
              <a:solidFill>
                <a:schemeClr val="accent4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651165367125917E-2"/>
          <c:y val="0.143968799350571"/>
          <c:w val="0.68333525102881743"/>
          <c:h val="0.762661080779438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Interview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2-6B49-AC88-C7D45ABF84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Interview 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2-6B49-AC88-C7D45ABF84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Transgender</c:v>
                </c:pt>
              </c:strCache>
            </c:strRef>
          </c:tx>
          <c:spPr>
            <a:solidFill>
              <a:srgbClr val="E6850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Interview 1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2-6B49-AC88-C7D45ABF8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51417071"/>
        <c:axId val="1251417551"/>
      </c:barChart>
      <c:catAx>
        <c:axId val="1251417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1417551"/>
        <c:crosses val="autoZero"/>
        <c:auto val="1"/>
        <c:lblAlgn val="ctr"/>
        <c:lblOffset val="100"/>
        <c:noMultiLvlLbl val="0"/>
      </c:catAx>
      <c:valAx>
        <c:axId val="125141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1417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5595A-AAD5-45B0-BF1C-B9CF1A2665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1DAC67-9A83-43F7-9339-465529CDCDF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The NFA-Y evaluation tests the effectiveness of a potential best practice intervention for preventing discharge into homelessness for youths aged 16-25</a:t>
          </a:r>
          <a:endParaRPr lang="en-US" dirty="0"/>
        </a:p>
      </dgm:t>
    </dgm:pt>
    <dgm:pt modelId="{9DB64F38-D583-47DF-839A-7A36EB88950E}" type="parTrans" cxnId="{DC877EE6-85BA-4769-B01C-CB9C5E0E38D7}">
      <dgm:prSet/>
      <dgm:spPr/>
      <dgm:t>
        <a:bodyPr/>
        <a:lstStyle/>
        <a:p>
          <a:endParaRPr lang="en-US"/>
        </a:p>
      </dgm:t>
    </dgm:pt>
    <dgm:pt modelId="{BFD21AED-8BEA-49EE-BF75-2DBFA31056D8}" type="sibTrans" cxnId="{DC877EE6-85BA-4769-B01C-CB9C5E0E38D7}">
      <dgm:prSet/>
      <dgm:spPr/>
      <dgm:t>
        <a:bodyPr/>
        <a:lstStyle/>
        <a:p>
          <a:endParaRPr lang="en-US"/>
        </a:p>
      </dgm:t>
    </dgm:pt>
    <dgm:pt modelId="{C0B5C50E-D47B-4B30-8018-3E6799D9EC2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Purpose:</a:t>
          </a:r>
          <a:r>
            <a:rPr lang="en-GB" b="0" i="0" dirty="0"/>
            <a:t> help psychiatric inpatient youth who are at-risk of being discharged to homelessness find stable housing upon hospital discharge</a:t>
          </a:r>
          <a:endParaRPr lang="en-US" dirty="0"/>
        </a:p>
      </dgm:t>
    </dgm:pt>
    <dgm:pt modelId="{DBD6012E-6A04-4C6B-9C62-3A0253D29ED8}" type="parTrans" cxnId="{0289CCAC-347F-4E1A-8002-B9113AF0193D}">
      <dgm:prSet/>
      <dgm:spPr/>
      <dgm:t>
        <a:bodyPr/>
        <a:lstStyle/>
        <a:p>
          <a:endParaRPr lang="en-US"/>
        </a:p>
      </dgm:t>
    </dgm:pt>
    <dgm:pt modelId="{140A33DB-2DDE-49E9-923F-EFBF82C11E79}" type="sibTrans" cxnId="{0289CCAC-347F-4E1A-8002-B9113AF0193D}">
      <dgm:prSet/>
      <dgm:spPr/>
      <dgm:t>
        <a:bodyPr/>
        <a:lstStyle/>
        <a:p>
          <a:endParaRPr lang="en-US"/>
        </a:p>
      </dgm:t>
    </dgm:pt>
    <dgm:pt modelId="{2EAD0054-9778-4C5C-B15F-677F65CE323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Clients across two hospitals access the program referral from health care provider</a:t>
          </a:r>
          <a:endParaRPr lang="en-US" dirty="0"/>
        </a:p>
      </dgm:t>
    </dgm:pt>
    <dgm:pt modelId="{39D194C2-8CB9-480F-9D97-F2F7A48C488D}" type="parTrans" cxnId="{8CE94709-C832-4301-87FF-BECF3862C55A}">
      <dgm:prSet/>
      <dgm:spPr/>
      <dgm:t>
        <a:bodyPr/>
        <a:lstStyle/>
        <a:p>
          <a:endParaRPr lang="en-US"/>
        </a:p>
      </dgm:t>
    </dgm:pt>
    <dgm:pt modelId="{ED85301B-28F1-4112-A6E9-F6A2F08D28CE}" type="sibTrans" cxnId="{8CE94709-C832-4301-87FF-BECF3862C55A}">
      <dgm:prSet/>
      <dgm:spPr/>
      <dgm:t>
        <a:bodyPr/>
        <a:lstStyle/>
        <a:p>
          <a:endParaRPr lang="en-US"/>
        </a:p>
      </dgm:t>
    </dgm:pt>
    <dgm:pt modelId="{C524E775-A0D4-43F2-B5ED-E28DBB260500}" type="pres">
      <dgm:prSet presAssocID="{6275595A-AAD5-45B0-BF1C-B9CF1A2665DA}" presName="root" presStyleCnt="0">
        <dgm:presLayoutVars>
          <dgm:dir/>
          <dgm:resizeHandles val="exact"/>
        </dgm:presLayoutVars>
      </dgm:prSet>
      <dgm:spPr/>
    </dgm:pt>
    <dgm:pt modelId="{2CF6500C-DF94-4786-81F6-8ADA831F31EF}" type="pres">
      <dgm:prSet presAssocID="{071DAC67-9A83-43F7-9339-465529CDCDF3}" presName="compNode" presStyleCnt="0"/>
      <dgm:spPr/>
    </dgm:pt>
    <dgm:pt modelId="{1EE6C509-6792-4397-B09D-FEAFACC6325E}" type="pres">
      <dgm:prSet presAssocID="{071DAC67-9A83-43F7-9339-465529CDCDF3}" presName="bgRect" presStyleLbl="bgShp" presStyleIdx="0" presStyleCnt="3"/>
      <dgm:spPr/>
    </dgm:pt>
    <dgm:pt modelId="{C66FD9B2-6EDE-40A4-A27C-DB24C7776A9F}" type="pres">
      <dgm:prSet presAssocID="{071DAC67-9A83-43F7-9339-465529CDCDF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18142D5-8630-40BF-A23D-00AA782E17FA}" type="pres">
      <dgm:prSet presAssocID="{071DAC67-9A83-43F7-9339-465529CDCDF3}" presName="spaceRect" presStyleCnt="0"/>
      <dgm:spPr/>
    </dgm:pt>
    <dgm:pt modelId="{7B627E68-1922-4E24-BFDE-84244207B283}" type="pres">
      <dgm:prSet presAssocID="{071DAC67-9A83-43F7-9339-465529CDCDF3}" presName="parTx" presStyleLbl="revTx" presStyleIdx="0" presStyleCnt="3">
        <dgm:presLayoutVars>
          <dgm:chMax val="0"/>
          <dgm:chPref val="0"/>
        </dgm:presLayoutVars>
      </dgm:prSet>
      <dgm:spPr/>
    </dgm:pt>
    <dgm:pt modelId="{876E9F9A-45EA-480E-A36E-0DBE17918159}" type="pres">
      <dgm:prSet presAssocID="{BFD21AED-8BEA-49EE-BF75-2DBFA31056D8}" presName="sibTrans" presStyleCnt="0"/>
      <dgm:spPr/>
    </dgm:pt>
    <dgm:pt modelId="{0F3F5FC0-5C3A-408A-BF9A-DE41889C9118}" type="pres">
      <dgm:prSet presAssocID="{C0B5C50E-D47B-4B30-8018-3E6799D9EC22}" presName="compNode" presStyleCnt="0"/>
      <dgm:spPr/>
    </dgm:pt>
    <dgm:pt modelId="{E89AD84F-2296-45E0-9DD7-E414876B6214}" type="pres">
      <dgm:prSet presAssocID="{C0B5C50E-D47B-4B30-8018-3E6799D9EC22}" presName="bgRect" presStyleLbl="bgShp" presStyleIdx="1" presStyleCnt="3"/>
      <dgm:spPr/>
    </dgm:pt>
    <dgm:pt modelId="{A2AEF5B6-E644-48B9-843B-3EFD18AFCAC8}" type="pres">
      <dgm:prSet presAssocID="{C0B5C50E-D47B-4B30-8018-3E6799D9EC2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25592994-8D42-4956-BBD0-742849BAF0A4}" type="pres">
      <dgm:prSet presAssocID="{C0B5C50E-D47B-4B30-8018-3E6799D9EC22}" presName="spaceRect" presStyleCnt="0"/>
      <dgm:spPr/>
    </dgm:pt>
    <dgm:pt modelId="{A3C18726-C205-484C-ADF1-9BCB85E933B4}" type="pres">
      <dgm:prSet presAssocID="{C0B5C50E-D47B-4B30-8018-3E6799D9EC22}" presName="parTx" presStyleLbl="revTx" presStyleIdx="1" presStyleCnt="3">
        <dgm:presLayoutVars>
          <dgm:chMax val="0"/>
          <dgm:chPref val="0"/>
        </dgm:presLayoutVars>
      </dgm:prSet>
      <dgm:spPr/>
    </dgm:pt>
    <dgm:pt modelId="{7311FA41-0FAA-4183-BFA0-B884397543E4}" type="pres">
      <dgm:prSet presAssocID="{140A33DB-2DDE-49E9-923F-EFBF82C11E79}" presName="sibTrans" presStyleCnt="0"/>
      <dgm:spPr/>
    </dgm:pt>
    <dgm:pt modelId="{E96632F7-FAB7-4797-9FD8-C360029156F0}" type="pres">
      <dgm:prSet presAssocID="{2EAD0054-9778-4C5C-B15F-677F65CE323D}" presName="compNode" presStyleCnt="0"/>
      <dgm:spPr/>
    </dgm:pt>
    <dgm:pt modelId="{EE011377-456C-4748-9532-BC44F545C1BF}" type="pres">
      <dgm:prSet presAssocID="{2EAD0054-9778-4C5C-B15F-677F65CE323D}" presName="bgRect" presStyleLbl="bgShp" presStyleIdx="2" presStyleCnt="3"/>
      <dgm:spPr/>
    </dgm:pt>
    <dgm:pt modelId="{A73F20BA-A6CB-412E-AB84-E8FDC35338BF}" type="pres">
      <dgm:prSet presAssocID="{2EAD0054-9778-4C5C-B15F-677F65CE323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F149C99-FFD9-4237-A85A-F9C79384A45A}" type="pres">
      <dgm:prSet presAssocID="{2EAD0054-9778-4C5C-B15F-677F65CE323D}" presName="spaceRect" presStyleCnt="0"/>
      <dgm:spPr/>
    </dgm:pt>
    <dgm:pt modelId="{B31CF8D4-3B50-4BB8-A782-DFB6619FEAC4}" type="pres">
      <dgm:prSet presAssocID="{2EAD0054-9778-4C5C-B15F-677F65CE323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CE94709-C832-4301-87FF-BECF3862C55A}" srcId="{6275595A-AAD5-45B0-BF1C-B9CF1A2665DA}" destId="{2EAD0054-9778-4C5C-B15F-677F65CE323D}" srcOrd="2" destOrd="0" parTransId="{39D194C2-8CB9-480F-9D97-F2F7A48C488D}" sibTransId="{ED85301B-28F1-4112-A6E9-F6A2F08D28CE}"/>
    <dgm:cxn modelId="{02C5F234-F941-4090-B3F2-D60AED347786}" type="presOf" srcId="{C0B5C50E-D47B-4B30-8018-3E6799D9EC22}" destId="{A3C18726-C205-484C-ADF1-9BCB85E933B4}" srcOrd="0" destOrd="0" presId="urn:microsoft.com/office/officeart/2018/2/layout/IconVerticalSolidList"/>
    <dgm:cxn modelId="{5F23085E-BC6B-4792-B5F2-2992E8C56F17}" type="presOf" srcId="{6275595A-AAD5-45B0-BF1C-B9CF1A2665DA}" destId="{C524E775-A0D4-43F2-B5ED-E28DBB260500}" srcOrd="0" destOrd="0" presId="urn:microsoft.com/office/officeart/2018/2/layout/IconVerticalSolidList"/>
    <dgm:cxn modelId="{DC74B79B-F552-4221-8169-F8410C52F7F2}" type="presOf" srcId="{071DAC67-9A83-43F7-9339-465529CDCDF3}" destId="{7B627E68-1922-4E24-BFDE-84244207B283}" srcOrd="0" destOrd="0" presId="urn:microsoft.com/office/officeart/2018/2/layout/IconVerticalSolidList"/>
    <dgm:cxn modelId="{0289CCAC-347F-4E1A-8002-B9113AF0193D}" srcId="{6275595A-AAD5-45B0-BF1C-B9CF1A2665DA}" destId="{C0B5C50E-D47B-4B30-8018-3E6799D9EC22}" srcOrd="1" destOrd="0" parTransId="{DBD6012E-6A04-4C6B-9C62-3A0253D29ED8}" sibTransId="{140A33DB-2DDE-49E9-923F-EFBF82C11E79}"/>
    <dgm:cxn modelId="{1A116BB5-6C62-481C-934D-1E8577F23040}" type="presOf" srcId="{2EAD0054-9778-4C5C-B15F-677F65CE323D}" destId="{B31CF8D4-3B50-4BB8-A782-DFB6619FEAC4}" srcOrd="0" destOrd="0" presId="urn:microsoft.com/office/officeart/2018/2/layout/IconVerticalSolidList"/>
    <dgm:cxn modelId="{DC877EE6-85BA-4769-B01C-CB9C5E0E38D7}" srcId="{6275595A-AAD5-45B0-BF1C-B9CF1A2665DA}" destId="{071DAC67-9A83-43F7-9339-465529CDCDF3}" srcOrd="0" destOrd="0" parTransId="{9DB64F38-D583-47DF-839A-7A36EB88950E}" sibTransId="{BFD21AED-8BEA-49EE-BF75-2DBFA31056D8}"/>
    <dgm:cxn modelId="{200C2B79-DB29-4D3A-8E5A-32037A6083BC}" type="presParOf" srcId="{C524E775-A0D4-43F2-B5ED-E28DBB260500}" destId="{2CF6500C-DF94-4786-81F6-8ADA831F31EF}" srcOrd="0" destOrd="0" presId="urn:microsoft.com/office/officeart/2018/2/layout/IconVerticalSolidList"/>
    <dgm:cxn modelId="{85EB5EC4-1E27-408C-99BD-E8AF4521EFCB}" type="presParOf" srcId="{2CF6500C-DF94-4786-81F6-8ADA831F31EF}" destId="{1EE6C509-6792-4397-B09D-FEAFACC6325E}" srcOrd="0" destOrd="0" presId="urn:microsoft.com/office/officeart/2018/2/layout/IconVerticalSolidList"/>
    <dgm:cxn modelId="{E80F073F-1708-471C-BC2D-4A388F979C23}" type="presParOf" srcId="{2CF6500C-DF94-4786-81F6-8ADA831F31EF}" destId="{C66FD9B2-6EDE-40A4-A27C-DB24C7776A9F}" srcOrd="1" destOrd="0" presId="urn:microsoft.com/office/officeart/2018/2/layout/IconVerticalSolidList"/>
    <dgm:cxn modelId="{62A567A2-74D1-4D12-AF5A-652986554B27}" type="presParOf" srcId="{2CF6500C-DF94-4786-81F6-8ADA831F31EF}" destId="{B18142D5-8630-40BF-A23D-00AA782E17FA}" srcOrd="2" destOrd="0" presId="urn:microsoft.com/office/officeart/2018/2/layout/IconVerticalSolidList"/>
    <dgm:cxn modelId="{8E41A03A-B407-4A71-A04C-A40396A3A03C}" type="presParOf" srcId="{2CF6500C-DF94-4786-81F6-8ADA831F31EF}" destId="{7B627E68-1922-4E24-BFDE-84244207B283}" srcOrd="3" destOrd="0" presId="urn:microsoft.com/office/officeart/2018/2/layout/IconVerticalSolidList"/>
    <dgm:cxn modelId="{4A1AC6AC-FDC4-4CCF-BB3B-B6D58D053FAE}" type="presParOf" srcId="{C524E775-A0D4-43F2-B5ED-E28DBB260500}" destId="{876E9F9A-45EA-480E-A36E-0DBE17918159}" srcOrd="1" destOrd="0" presId="urn:microsoft.com/office/officeart/2018/2/layout/IconVerticalSolidList"/>
    <dgm:cxn modelId="{B7286CA8-C8C3-41F6-AF51-B7682F2A0A82}" type="presParOf" srcId="{C524E775-A0D4-43F2-B5ED-E28DBB260500}" destId="{0F3F5FC0-5C3A-408A-BF9A-DE41889C9118}" srcOrd="2" destOrd="0" presId="urn:microsoft.com/office/officeart/2018/2/layout/IconVerticalSolidList"/>
    <dgm:cxn modelId="{8ACFE1B3-C66A-41F6-BD1D-AD5C43987316}" type="presParOf" srcId="{0F3F5FC0-5C3A-408A-BF9A-DE41889C9118}" destId="{E89AD84F-2296-45E0-9DD7-E414876B6214}" srcOrd="0" destOrd="0" presId="urn:microsoft.com/office/officeart/2018/2/layout/IconVerticalSolidList"/>
    <dgm:cxn modelId="{385891F9-0172-45BB-83E2-6A2C0B1CFDB1}" type="presParOf" srcId="{0F3F5FC0-5C3A-408A-BF9A-DE41889C9118}" destId="{A2AEF5B6-E644-48B9-843B-3EFD18AFCAC8}" srcOrd="1" destOrd="0" presId="urn:microsoft.com/office/officeart/2018/2/layout/IconVerticalSolidList"/>
    <dgm:cxn modelId="{50DD47F6-2FCD-4ED9-BA70-F0D4B9FBE3D3}" type="presParOf" srcId="{0F3F5FC0-5C3A-408A-BF9A-DE41889C9118}" destId="{25592994-8D42-4956-BBD0-742849BAF0A4}" srcOrd="2" destOrd="0" presId="urn:microsoft.com/office/officeart/2018/2/layout/IconVerticalSolidList"/>
    <dgm:cxn modelId="{92B0C19B-2625-4029-AF55-2E84D24BDC9A}" type="presParOf" srcId="{0F3F5FC0-5C3A-408A-BF9A-DE41889C9118}" destId="{A3C18726-C205-484C-ADF1-9BCB85E933B4}" srcOrd="3" destOrd="0" presId="urn:microsoft.com/office/officeart/2018/2/layout/IconVerticalSolidList"/>
    <dgm:cxn modelId="{5C03A7E1-D55D-432D-A486-708099C6C9F6}" type="presParOf" srcId="{C524E775-A0D4-43F2-B5ED-E28DBB260500}" destId="{7311FA41-0FAA-4183-BFA0-B884397543E4}" srcOrd="3" destOrd="0" presId="urn:microsoft.com/office/officeart/2018/2/layout/IconVerticalSolidList"/>
    <dgm:cxn modelId="{D1392C66-470C-48FE-AB10-A880B52230B2}" type="presParOf" srcId="{C524E775-A0D4-43F2-B5ED-E28DBB260500}" destId="{E96632F7-FAB7-4797-9FD8-C360029156F0}" srcOrd="4" destOrd="0" presId="urn:microsoft.com/office/officeart/2018/2/layout/IconVerticalSolidList"/>
    <dgm:cxn modelId="{91ABD29E-472D-4F65-AC97-3A5D95F859A8}" type="presParOf" srcId="{E96632F7-FAB7-4797-9FD8-C360029156F0}" destId="{EE011377-456C-4748-9532-BC44F545C1BF}" srcOrd="0" destOrd="0" presId="urn:microsoft.com/office/officeart/2018/2/layout/IconVerticalSolidList"/>
    <dgm:cxn modelId="{B6A4DEA9-820A-4B8E-94BE-A8E71B3A1312}" type="presParOf" srcId="{E96632F7-FAB7-4797-9FD8-C360029156F0}" destId="{A73F20BA-A6CB-412E-AB84-E8FDC35338BF}" srcOrd="1" destOrd="0" presId="urn:microsoft.com/office/officeart/2018/2/layout/IconVerticalSolidList"/>
    <dgm:cxn modelId="{A0B4E944-48DC-4187-A33E-853321980F18}" type="presParOf" srcId="{E96632F7-FAB7-4797-9FD8-C360029156F0}" destId="{DF149C99-FFD9-4237-A85A-F9C79384A45A}" srcOrd="2" destOrd="0" presId="urn:microsoft.com/office/officeart/2018/2/layout/IconVerticalSolidList"/>
    <dgm:cxn modelId="{F849A245-4334-4AA9-8F74-CBFC61CB8C87}" type="presParOf" srcId="{E96632F7-FAB7-4797-9FD8-C360029156F0}" destId="{B31CF8D4-3B50-4BB8-A782-DFB6619FEA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A09EB2-3940-0D41-9B5A-65BF68FF699F}" type="doc">
      <dgm:prSet loTypeId="urn:microsoft.com/office/officeart/2005/8/layout/target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75C2F1-D28E-6240-885A-CEB22F40F0AB}">
      <dgm:prSet phldrT="[Text]" custT="1"/>
      <dgm:spPr/>
      <dgm:t>
        <a:bodyPr/>
        <a:lstStyle/>
        <a:p>
          <a:r>
            <a:rPr lang="en-US" sz="3600" dirty="0"/>
            <a:t>Communication</a:t>
          </a:r>
        </a:p>
      </dgm:t>
    </dgm:pt>
    <dgm:pt modelId="{076DAF03-456C-0244-8417-284DAFEA3D74}" type="parTrans" cxnId="{D184D6C3-8E1A-1A4D-BA92-21A158907D98}">
      <dgm:prSet/>
      <dgm:spPr/>
      <dgm:t>
        <a:bodyPr/>
        <a:lstStyle/>
        <a:p>
          <a:endParaRPr lang="en-US"/>
        </a:p>
      </dgm:t>
    </dgm:pt>
    <dgm:pt modelId="{ACF7CEA1-E97A-9544-8FAF-654014922925}" type="sibTrans" cxnId="{D184D6C3-8E1A-1A4D-BA92-21A158907D98}">
      <dgm:prSet/>
      <dgm:spPr/>
      <dgm:t>
        <a:bodyPr/>
        <a:lstStyle/>
        <a:p>
          <a:endParaRPr lang="en-US"/>
        </a:p>
      </dgm:t>
    </dgm:pt>
    <dgm:pt modelId="{20A80212-2F94-A242-BAEB-CBDBCB9EF8F5}">
      <dgm:prSet phldrT="[Text]" custT="1"/>
      <dgm:spPr/>
      <dgm:t>
        <a:bodyPr/>
        <a:lstStyle/>
        <a:p>
          <a:r>
            <a:rPr lang="en-US" sz="1600" dirty="0"/>
            <a:t>Recognize discharge to homelessness could be a problem in your community. </a:t>
          </a:r>
        </a:p>
      </dgm:t>
    </dgm:pt>
    <dgm:pt modelId="{21E84E33-ACB7-B94E-8315-CE3111E8DD46}" type="parTrans" cxnId="{144F49FB-4ABD-7043-BC5F-5F091FF00C9E}">
      <dgm:prSet/>
      <dgm:spPr/>
      <dgm:t>
        <a:bodyPr/>
        <a:lstStyle/>
        <a:p>
          <a:endParaRPr lang="en-US"/>
        </a:p>
      </dgm:t>
    </dgm:pt>
    <dgm:pt modelId="{2ADF4088-449F-574A-A934-75F6801DBFD0}" type="sibTrans" cxnId="{144F49FB-4ABD-7043-BC5F-5F091FF00C9E}">
      <dgm:prSet/>
      <dgm:spPr/>
      <dgm:t>
        <a:bodyPr/>
        <a:lstStyle/>
        <a:p>
          <a:endParaRPr lang="en-US"/>
        </a:p>
      </dgm:t>
    </dgm:pt>
    <dgm:pt modelId="{DB90C1B3-518D-6B43-9A81-3B315FA9B84A}">
      <dgm:prSet phldrT="[Text]" custT="1"/>
      <dgm:spPr/>
      <dgm:t>
        <a:bodyPr/>
        <a:lstStyle/>
        <a:p>
          <a:r>
            <a:rPr lang="en-US" sz="3600" dirty="0"/>
            <a:t>Collaboration</a:t>
          </a:r>
        </a:p>
      </dgm:t>
    </dgm:pt>
    <dgm:pt modelId="{CCC1D7CE-6B8F-6C40-8C0F-D35D47CFC424}" type="parTrans" cxnId="{E6BEC607-3D65-2C4A-A1E5-4AA5B5580BA8}">
      <dgm:prSet/>
      <dgm:spPr/>
      <dgm:t>
        <a:bodyPr/>
        <a:lstStyle/>
        <a:p>
          <a:endParaRPr lang="en-US"/>
        </a:p>
      </dgm:t>
    </dgm:pt>
    <dgm:pt modelId="{B6971C71-9091-8A4E-81A3-BBA0BEAD4399}" type="sibTrans" cxnId="{E6BEC607-3D65-2C4A-A1E5-4AA5B5580BA8}">
      <dgm:prSet/>
      <dgm:spPr/>
      <dgm:t>
        <a:bodyPr/>
        <a:lstStyle/>
        <a:p>
          <a:endParaRPr lang="en-US"/>
        </a:p>
      </dgm:t>
    </dgm:pt>
    <dgm:pt modelId="{E6ACF1A7-B605-584E-9E4F-4392A68F0B0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Work with agencies within your community as partners to address the issue of discharge to homelessness.</a:t>
          </a:r>
          <a:br>
            <a:rPr lang="en-US" sz="1600" dirty="0"/>
          </a:br>
          <a:endParaRPr lang="en-US" sz="1600" dirty="0"/>
        </a:p>
      </dgm:t>
    </dgm:pt>
    <dgm:pt modelId="{C2A16A3D-3815-5743-B1C3-8961DB2E8DE2}" type="parTrans" cxnId="{76ED4673-B932-684D-9AC2-171D7345AA68}">
      <dgm:prSet/>
      <dgm:spPr/>
      <dgm:t>
        <a:bodyPr/>
        <a:lstStyle/>
        <a:p>
          <a:endParaRPr lang="en-US"/>
        </a:p>
      </dgm:t>
    </dgm:pt>
    <dgm:pt modelId="{4776ECE6-D5E9-5741-A012-266FAF7E4A3E}" type="sibTrans" cxnId="{76ED4673-B932-684D-9AC2-171D7345AA68}">
      <dgm:prSet/>
      <dgm:spPr/>
      <dgm:t>
        <a:bodyPr/>
        <a:lstStyle/>
        <a:p>
          <a:endParaRPr lang="en-US"/>
        </a:p>
      </dgm:t>
    </dgm:pt>
    <dgm:pt modelId="{9ACAFEEE-9C97-DE48-A349-D8ED8E44B93F}">
      <dgm:prSet custT="1"/>
      <dgm:spPr/>
      <dgm:t>
        <a:bodyPr/>
        <a:lstStyle/>
        <a:p>
          <a:r>
            <a:rPr lang="en-US" sz="1600" dirty="0"/>
            <a:t>collect administrative data on how frequently patients are discharged into homelessness. </a:t>
          </a:r>
        </a:p>
      </dgm:t>
    </dgm:pt>
    <dgm:pt modelId="{6FA54736-8819-9941-B30D-77078AC1B801}" type="parTrans" cxnId="{8F038294-45C6-A547-B8FF-A834B9CBA4FC}">
      <dgm:prSet/>
      <dgm:spPr/>
      <dgm:t>
        <a:bodyPr/>
        <a:lstStyle/>
        <a:p>
          <a:endParaRPr lang="en-US"/>
        </a:p>
      </dgm:t>
    </dgm:pt>
    <dgm:pt modelId="{63D90A64-0B22-1C4B-837B-68D0D7E1E4C2}" type="sibTrans" cxnId="{8F038294-45C6-A547-B8FF-A834B9CBA4FC}">
      <dgm:prSet/>
      <dgm:spPr/>
      <dgm:t>
        <a:bodyPr/>
        <a:lstStyle/>
        <a:p>
          <a:endParaRPr lang="en-US"/>
        </a:p>
      </dgm:t>
    </dgm:pt>
    <dgm:pt modelId="{512E7353-2EA2-C047-AAE0-9AB82CABA7F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/>
            <a:t>Establish relationships with landlords</a:t>
          </a:r>
        </a:p>
      </dgm:t>
    </dgm:pt>
    <dgm:pt modelId="{45C97E8A-270F-BD4F-8061-985B976D6050}" type="parTrans" cxnId="{D1A69032-42E9-0948-8404-E63A1E99A9F9}">
      <dgm:prSet/>
      <dgm:spPr/>
      <dgm:t>
        <a:bodyPr/>
        <a:lstStyle/>
        <a:p>
          <a:endParaRPr lang="en-US"/>
        </a:p>
      </dgm:t>
    </dgm:pt>
    <dgm:pt modelId="{D3D1CF6F-25AB-A448-B575-C2E57898445E}" type="sibTrans" cxnId="{D1A69032-42E9-0948-8404-E63A1E99A9F9}">
      <dgm:prSet/>
      <dgm:spPr/>
      <dgm:t>
        <a:bodyPr/>
        <a:lstStyle/>
        <a:p>
          <a:endParaRPr lang="en-US"/>
        </a:p>
      </dgm:t>
    </dgm:pt>
    <dgm:pt modelId="{E5822FD9-C487-B545-982F-D73B23BF1EE6}">
      <dgm:prSet phldrT="[Text]" custT="1"/>
      <dgm:spPr/>
      <dgm:t>
        <a:bodyPr/>
        <a:lstStyle/>
        <a:p>
          <a:r>
            <a:rPr lang="en-US" sz="3600" dirty="0"/>
            <a:t>Coordination</a:t>
          </a:r>
        </a:p>
      </dgm:t>
    </dgm:pt>
    <dgm:pt modelId="{35AFB91A-1A67-344B-9BEA-60C9BB34D0D1}" type="sibTrans" cxnId="{CBE099A4-0B79-6643-A906-96DB33149344}">
      <dgm:prSet/>
      <dgm:spPr/>
      <dgm:t>
        <a:bodyPr/>
        <a:lstStyle/>
        <a:p>
          <a:endParaRPr lang="en-US"/>
        </a:p>
      </dgm:t>
    </dgm:pt>
    <dgm:pt modelId="{0FD89422-217E-C74D-AEBE-8E2CBB7CA72A}" type="parTrans" cxnId="{CBE099A4-0B79-6643-A906-96DB33149344}">
      <dgm:prSet/>
      <dgm:spPr/>
      <dgm:t>
        <a:bodyPr/>
        <a:lstStyle/>
        <a:p>
          <a:endParaRPr lang="en-US"/>
        </a:p>
      </dgm:t>
    </dgm:pt>
    <dgm:pt modelId="{FB8CFF2A-B265-2A44-9E6B-69886D244029}" type="pres">
      <dgm:prSet presAssocID="{91A09EB2-3940-0D41-9B5A-65BF68FF699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A9ED860-11C7-AB4D-9D25-03A7939CB5A1}" type="pres">
      <dgm:prSet presAssocID="{E975C2F1-D28E-6240-885A-CEB22F40F0AB}" presName="circle1" presStyleLbl="node1" presStyleIdx="0" presStyleCnt="3" custLinFactNeighborX="-313" custLinFactNeighborY="-7819"/>
      <dgm:spPr/>
    </dgm:pt>
    <dgm:pt modelId="{D30DF5ED-D959-324C-8FD4-8342C459D2CD}" type="pres">
      <dgm:prSet presAssocID="{E975C2F1-D28E-6240-885A-CEB22F40F0AB}" presName="space" presStyleCnt="0"/>
      <dgm:spPr/>
    </dgm:pt>
    <dgm:pt modelId="{FC0F6328-166B-9A41-BE38-A27CC614417E}" type="pres">
      <dgm:prSet presAssocID="{E975C2F1-D28E-6240-885A-CEB22F40F0AB}" presName="rect1" presStyleLbl="alignAcc1" presStyleIdx="0" presStyleCnt="3" custScaleY="100000"/>
      <dgm:spPr/>
    </dgm:pt>
    <dgm:pt modelId="{921A6829-6A0B-544A-BD08-CF6C680F07E7}" type="pres">
      <dgm:prSet presAssocID="{DB90C1B3-518D-6B43-9A81-3B315FA9B84A}" presName="vertSpace2" presStyleLbl="node1" presStyleIdx="0" presStyleCnt="3"/>
      <dgm:spPr/>
    </dgm:pt>
    <dgm:pt modelId="{3DB26C92-1B80-F343-8541-7054AF43514D}" type="pres">
      <dgm:prSet presAssocID="{DB90C1B3-518D-6B43-9A81-3B315FA9B84A}" presName="circle2" presStyleLbl="node1" presStyleIdx="1" presStyleCnt="3"/>
      <dgm:spPr/>
    </dgm:pt>
    <dgm:pt modelId="{87A0B986-AECE-0447-AD96-A8AA6BB57A15}" type="pres">
      <dgm:prSet presAssocID="{DB90C1B3-518D-6B43-9A81-3B315FA9B84A}" presName="rect2" presStyleLbl="alignAcc1" presStyleIdx="1" presStyleCnt="3"/>
      <dgm:spPr/>
    </dgm:pt>
    <dgm:pt modelId="{1C61D43E-5252-D042-8CD1-457A336919D4}" type="pres">
      <dgm:prSet presAssocID="{E5822FD9-C487-B545-982F-D73B23BF1EE6}" presName="vertSpace3" presStyleLbl="node1" presStyleIdx="1" presStyleCnt="3"/>
      <dgm:spPr/>
    </dgm:pt>
    <dgm:pt modelId="{75A92329-6E7C-3F4D-9F0F-FFE476C13706}" type="pres">
      <dgm:prSet presAssocID="{E5822FD9-C487-B545-982F-D73B23BF1EE6}" presName="circle3" presStyleLbl="node1" presStyleIdx="2" presStyleCnt="3"/>
      <dgm:spPr/>
    </dgm:pt>
    <dgm:pt modelId="{D7CD49ED-5DD5-DF4F-B488-5D14C10FCABB}" type="pres">
      <dgm:prSet presAssocID="{E5822FD9-C487-B545-982F-D73B23BF1EE6}" presName="rect3" presStyleLbl="alignAcc1" presStyleIdx="2" presStyleCnt="3"/>
      <dgm:spPr/>
    </dgm:pt>
    <dgm:pt modelId="{3E7CAD4D-D1F1-1742-9999-C458B7B5A8EB}" type="pres">
      <dgm:prSet presAssocID="{E975C2F1-D28E-6240-885A-CEB22F40F0AB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85FDC25B-F875-BC41-AC9F-B256F0E178B0}" type="pres">
      <dgm:prSet presAssocID="{E975C2F1-D28E-6240-885A-CEB22F40F0AB}" presName="rect1ChTx" presStyleLbl="alignAcc1" presStyleIdx="2" presStyleCnt="3" custScaleX="111447" custLinFactNeighborX="-8904" custLinFactNeighborY="-1100">
        <dgm:presLayoutVars>
          <dgm:bulletEnabled val="1"/>
        </dgm:presLayoutVars>
      </dgm:prSet>
      <dgm:spPr/>
    </dgm:pt>
    <dgm:pt modelId="{F3F18E52-B786-CF49-9B87-E533258D1BBB}" type="pres">
      <dgm:prSet presAssocID="{DB90C1B3-518D-6B43-9A81-3B315FA9B84A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5DDD8D07-A3FF-5D41-BC6B-4F624ACB73D6}" type="pres">
      <dgm:prSet presAssocID="{DB90C1B3-518D-6B43-9A81-3B315FA9B84A}" presName="rect2ChTx" presStyleLbl="alignAcc1" presStyleIdx="2" presStyleCnt="3" custScaleX="113282" custLinFactNeighborX="-8143" custLinFactNeighborY="710">
        <dgm:presLayoutVars>
          <dgm:bulletEnabled val="1"/>
        </dgm:presLayoutVars>
      </dgm:prSet>
      <dgm:spPr/>
    </dgm:pt>
    <dgm:pt modelId="{DE9185F3-443B-2A48-AC53-BBF9AA00CEBE}" type="pres">
      <dgm:prSet presAssocID="{E5822FD9-C487-B545-982F-D73B23BF1EE6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D086AE4B-5649-F841-80FE-AC5722C0912A}" type="pres">
      <dgm:prSet presAssocID="{E5822FD9-C487-B545-982F-D73B23BF1EE6}" presName="rect3ChTx" presStyleLbl="alignAcc1" presStyleIdx="2" presStyleCnt="3" custScaleX="113856" custLinFactNeighborX="-7856" custLinFactNeighborY="1226">
        <dgm:presLayoutVars>
          <dgm:bulletEnabled val="1"/>
        </dgm:presLayoutVars>
      </dgm:prSet>
      <dgm:spPr/>
    </dgm:pt>
  </dgm:ptLst>
  <dgm:cxnLst>
    <dgm:cxn modelId="{E6BEC607-3D65-2C4A-A1E5-4AA5B5580BA8}" srcId="{91A09EB2-3940-0D41-9B5A-65BF68FF699F}" destId="{DB90C1B3-518D-6B43-9A81-3B315FA9B84A}" srcOrd="1" destOrd="0" parTransId="{CCC1D7CE-6B8F-6C40-8C0F-D35D47CFC424}" sibTransId="{B6971C71-9091-8A4E-81A3-BBA0BEAD4399}"/>
    <dgm:cxn modelId="{C8338F11-3BF1-0F46-9909-0ABD9E0E3216}" type="presOf" srcId="{512E7353-2EA2-C047-AAE0-9AB82CABA7F1}" destId="{5DDD8D07-A3FF-5D41-BC6B-4F624ACB73D6}" srcOrd="0" destOrd="1" presId="urn:microsoft.com/office/officeart/2005/8/layout/target3"/>
    <dgm:cxn modelId="{0A696E23-CDE9-2E47-800E-E573CB3AA027}" type="presOf" srcId="{E5822FD9-C487-B545-982F-D73B23BF1EE6}" destId="{DE9185F3-443B-2A48-AC53-BBF9AA00CEBE}" srcOrd="1" destOrd="0" presId="urn:microsoft.com/office/officeart/2005/8/layout/target3"/>
    <dgm:cxn modelId="{D1A69032-42E9-0948-8404-E63A1E99A9F9}" srcId="{DB90C1B3-518D-6B43-9A81-3B315FA9B84A}" destId="{512E7353-2EA2-C047-AAE0-9AB82CABA7F1}" srcOrd="1" destOrd="0" parTransId="{45C97E8A-270F-BD4F-8061-985B976D6050}" sibTransId="{D3D1CF6F-25AB-A448-B575-C2E57898445E}"/>
    <dgm:cxn modelId="{F8C21567-5020-1648-84E8-FF6A0A2073CD}" type="presOf" srcId="{E5822FD9-C487-B545-982F-D73B23BF1EE6}" destId="{D7CD49ED-5DD5-DF4F-B488-5D14C10FCABB}" srcOrd="0" destOrd="0" presId="urn:microsoft.com/office/officeart/2005/8/layout/target3"/>
    <dgm:cxn modelId="{76ED4673-B932-684D-9AC2-171D7345AA68}" srcId="{DB90C1B3-518D-6B43-9A81-3B315FA9B84A}" destId="{E6ACF1A7-B605-584E-9E4F-4392A68F0B0B}" srcOrd="0" destOrd="0" parTransId="{C2A16A3D-3815-5743-B1C3-8961DB2E8DE2}" sibTransId="{4776ECE6-D5E9-5741-A012-266FAF7E4A3E}"/>
    <dgm:cxn modelId="{D70AD975-BAA7-1C45-88E6-DF15AD1B4FDD}" type="presOf" srcId="{9ACAFEEE-9C97-DE48-A349-D8ED8E44B93F}" destId="{85FDC25B-F875-BC41-AC9F-B256F0E178B0}" srcOrd="0" destOrd="1" presId="urn:microsoft.com/office/officeart/2005/8/layout/target3"/>
    <dgm:cxn modelId="{47D6ED76-17B0-FD4A-B95A-23F9A6179EA0}" type="presOf" srcId="{91A09EB2-3940-0D41-9B5A-65BF68FF699F}" destId="{FB8CFF2A-B265-2A44-9E6B-69886D244029}" srcOrd="0" destOrd="0" presId="urn:microsoft.com/office/officeart/2005/8/layout/target3"/>
    <dgm:cxn modelId="{FD16EF7F-B68E-A44A-8F5C-BDED4FBB29E0}" type="presOf" srcId="{20A80212-2F94-A242-BAEB-CBDBCB9EF8F5}" destId="{85FDC25B-F875-BC41-AC9F-B256F0E178B0}" srcOrd="0" destOrd="0" presId="urn:microsoft.com/office/officeart/2005/8/layout/target3"/>
    <dgm:cxn modelId="{8F038294-45C6-A547-B8FF-A834B9CBA4FC}" srcId="{E975C2F1-D28E-6240-885A-CEB22F40F0AB}" destId="{9ACAFEEE-9C97-DE48-A349-D8ED8E44B93F}" srcOrd="1" destOrd="0" parTransId="{6FA54736-8819-9941-B30D-77078AC1B801}" sibTransId="{63D90A64-0B22-1C4B-837B-68D0D7E1E4C2}"/>
    <dgm:cxn modelId="{E2E423A2-E455-1B4D-8711-928ABB21FBC4}" type="presOf" srcId="{E6ACF1A7-B605-584E-9E4F-4392A68F0B0B}" destId="{5DDD8D07-A3FF-5D41-BC6B-4F624ACB73D6}" srcOrd="0" destOrd="0" presId="urn:microsoft.com/office/officeart/2005/8/layout/target3"/>
    <dgm:cxn modelId="{CBE099A4-0B79-6643-A906-96DB33149344}" srcId="{91A09EB2-3940-0D41-9B5A-65BF68FF699F}" destId="{E5822FD9-C487-B545-982F-D73B23BF1EE6}" srcOrd="2" destOrd="0" parTransId="{0FD89422-217E-C74D-AEBE-8E2CBB7CA72A}" sibTransId="{35AFB91A-1A67-344B-9BEA-60C9BB34D0D1}"/>
    <dgm:cxn modelId="{769CBABC-DCCD-754F-BA1C-5934364AE7DE}" type="presOf" srcId="{DB90C1B3-518D-6B43-9A81-3B315FA9B84A}" destId="{87A0B986-AECE-0447-AD96-A8AA6BB57A15}" srcOrd="0" destOrd="0" presId="urn:microsoft.com/office/officeart/2005/8/layout/target3"/>
    <dgm:cxn modelId="{D184D6C3-8E1A-1A4D-BA92-21A158907D98}" srcId="{91A09EB2-3940-0D41-9B5A-65BF68FF699F}" destId="{E975C2F1-D28E-6240-885A-CEB22F40F0AB}" srcOrd="0" destOrd="0" parTransId="{076DAF03-456C-0244-8417-284DAFEA3D74}" sibTransId="{ACF7CEA1-E97A-9544-8FAF-654014922925}"/>
    <dgm:cxn modelId="{A8969BCE-3C66-D14E-B8B6-1627EEAD0983}" type="presOf" srcId="{E975C2F1-D28E-6240-885A-CEB22F40F0AB}" destId="{3E7CAD4D-D1F1-1742-9999-C458B7B5A8EB}" srcOrd="1" destOrd="0" presId="urn:microsoft.com/office/officeart/2005/8/layout/target3"/>
    <dgm:cxn modelId="{CB2398D5-EBAA-3E45-A26B-D15028A74B1F}" type="presOf" srcId="{E975C2F1-D28E-6240-885A-CEB22F40F0AB}" destId="{FC0F6328-166B-9A41-BE38-A27CC614417E}" srcOrd="0" destOrd="0" presId="urn:microsoft.com/office/officeart/2005/8/layout/target3"/>
    <dgm:cxn modelId="{8A2F30DD-81B9-EB4C-ACDD-ACF40ADACE21}" type="presOf" srcId="{DB90C1B3-518D-6B43-9A81-3B315FA9B84A}" destId="{F3F18E52-B786-CF49-9B87-E533258D1BBB}" srcOrd="1" destOrd="0" presId="urn:microsoft.com/office/officeart/2005/8/layout/target3"/>
    <dgm:cxn modelId="{144F49FB-4ABD-7043-BC5F-5F091FF00C9E}" srcId="{E975C2F1-D28E-6240-885A-CEB22F40F0AB}" destId="{20A80212-2F94-A242-BAEB-CBDBCB9EF8F5}" srcOrd="0" destOrd="0" parTransId="{21E84E33-ACB7-B94E-8315-CE3111E8DD46}" sibTransId="{2ADF4088-449F-574A-A934-75F6801DBFD0}"/>
    <dgm:cxn modelId="{65558E8F-3941-D64D-A6D4-CE3F972ABFA6}" type="presParOf" srcId="{FB8CFF2A-B265-2A44-9E6B-69886D244029}" destId="{6A9ED860-11C7-AB4D-9D25-03A7939CB5A1}" srcOrd="0" destOrd="0" presId="urn:microsoft.com/office/officeart/2005/8/layout/target3"/>
    <dgm:cxn modelId="{506AAD76-30CD-9844-87C4-E00D8BEAF05D}" type="presParOf" srcId="{FB8CFF2A-B265-2A44-9E6B-69886D244029}" destId="{D30DF5ED-D959-324C-8FD4-8342C459D2CD}" srcOrd="1" destOrd="0" presId="urn:microsoft.com/office/officeart/2005/8/layout/target3"/>
    <dgm:cxn modelId="{ADEDC652-E892-2345-9651-83EF15233E7A}" type="presParOf" srcId="{FB8CFF2A-B265-2A44-9E6B-69886D244029}" destId="{FC0F6328-166B-9A41-BE38-A27CC614417E}" srcOrd="2" destOrd="0" presId="urn:microsoft.com/office/officeart/2005/8/layout/target3"/>
    <dgm:cxn modelId="{81286451-8EAB-DC49-9417-D4F443D86976}" type="presParOf" srcId="{FB8CFF2A-B265-2A44-9E6B-69886D244029}" destId="{921A6829-6A0B-544A-BD08-CF6C680F07E7}" srcOrd="3" destOrd="0" presId="urn:microsoft.com/office/officeart/2005/8/layout/target3"/>
    <dgm:cxn modelId="{A5C2E26C-0196-E649-8D95-ED72E907824F}" type="presParOf" srcId="{FB8CFF2A-B265-2A44-9E6B-69886D244029}" destId="{3DB26C92-1B80-F343-8541-7054AF43514D}" srcOrd="4" destOrd="0" presId="urn:microsoft.com/office/officeart/2005/8/layout/target3"/>
    <dgm:cxn modelId="{5703F105-BCCD-E340-928D-E99229D07C0B}" type="presParOf" srcId="{FB8CFF2A-B265-2A44-9E6B-69886D244029}" destId="{87A0B986-AECE-0447-AD96-A8AA6BB57A15}" srcOrd="5" destOrd="0" presId="urn:microsoft.com/office/officeart/2005/8/layout/target3"/>
    <dgm:cxn modelId="{4DE3255A-F744-ED4E-A117-A62AA8C1E80B}" type="presParOf" srcId="{FB8CFF2A-B265-2A44-9E6B-69886D244029}" destId="{1C61D43E-5252-D042-8CD1-457A336919D4}" srcOrd="6" destOrd="0" presId="urn:microsoft.com/office/officeart/2005/8/layout/target3"/>
    <dgm:cxn modelId="{60819D17-2B7B-2C40-AC7A-01B15D8EA53B}" type="presParOf" srcId="{FB8CFF2A-B265-2A44-9E6B-69886D244029}" destId="{75A92329-6E7C-3F4D-9F0F-FFE476C13706}" srcOrd="7" destOrd="0" presId="urn:microsoft.com/office/officeart/2005/8/layout/target3"/>
    <dgm:cxn modelId="{81843551-390E-664C-A6F1-CFA1F4DE918B}" type="presParOf" srcId="{FB8CFF2A-B265-2A44-9E6B-69886D244029}" destId="{D7CD49ED-5DD5-DF4F-B488-5D14C10FCABB}" srcOrd="8" destOrd="0" presId="urn:microsoft.com/office/officeart/2005/8/layout/target3"/>
    <dgm:cxn modelId="{82BD56C7-E9BE-0D4C-82B2-21EADC841525}" type="presParOf" srcId="{FB8CFF2A-B265-2A44-9E6B-69886D244029}" destId="{3E7CAD4D-D1F1-1742-9999-C458B7B5A8EB}" srcOrd="9" destOrd="0" presId="urn:microsoft.com/office/officeart/2005/8/layout/target3"/>
    <dgm:cxn modelId="{16875FDE-6732-C74E-A527-BAA746EB64AC}" type="presParOf" srcId="{FB8CFF2A-B265-2A44-9E6B-69886D244029}" destId="{85FDC25B-F875-BC41-AC9F-B256F0E178B0}" srcOrd="10" destOrd="0" presId="urn:microsoft.com/office/officeart/2005/8/layout/target3"/>
    <dgm:cxn modelId="{571CF4AA-C0A2-0946-A7B0-7D27D44B9B1F}" type="presParOf" srcId="{FB8CFF2A-B265-2A44-9E6B-69886D244029}" destId="{F3F18E52-B786-CF49-9B87-E533258D1BBB}" srcOrd="11" destOrd="0" presId="urn:microsoft.com/office/officeart/2005/8/layout/target3"/>
    <dgm:cxn modelId="{300B6351-D459-7A41-B98C-B3CF6B4BABA8}" type="presParOf" srcId="{FB8CFF2A-B265-2A44-9E6B-69886D244029}" destId="{5DDD8D07-A3FF-5D41-BC6B-4F624ACB73D6}" srcOrd="12" destOrd="0" presId="urn:microsoft.com/office/officeart/2005/8/layout/target3"/>
    <dgm:cxn modelId="{C83CF0AB-362D-7F4E-872B-B796263FBCDC}" type="presParOf" srcId="{FB8CFF2A-B265-2A44-9E6B-69886D244029}" destId="{DE9185F3-443B-2A48-AC53-BBF9AA00CEBE}" srcOrd="13" destOrd="0" presId="urn:microsoft.com/office/officeart/2005/8/layout/target3"/>
    <dgm:cxn modelId="{E084CE56-1744-0446-B407-42D9E346814D}" type="presParOf" srcId="{FB8CFF2A-B265-2A44-9E6B-69886D244029}" destId="{D086AE4B-5649-F841-80FE-AC5722C0912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2BFFDF-3297-1446-9A02-533D05C40244}" type="doc">
      <dgm:prSet loTypeId="urn:microsoft.com/office/officeart/2005/8/layout/hList3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1E3A00A-025F-0243-A948-A3FD76B17AC0}">
      <dgm:prSet phldrT="[Text]"/>
      <dgm:spPr/>
      <dgm:t>
        <a:bodyPr/>
        <a:lstStyle/>
        <a:p>
          <a:r>
            <a:rPr lang="en-US" dirty="0"/>
            <a:t>NFA-Y Program Overview</a:t>
          </a:r>
        </a:p>
      </dgm:t>
    </dgm:pt>
    <dgm:pt modelId="{1A6A85E5-E7C4-9B4D-9EEB-81B493AD04BD}" type="parTrans" cxnId="{CB6CAB41-9D13-D54B-B708-868B20D0B135}">
      <dgm:prSet/>
      <dgm:spPr/>
      <dgm:t>
        <a:bodyPr/>
        <a:lstStyle/>
        <a:p>
          <a:endParaRPr lang="en-US"/>
        </a:p>
      </dgm:t>
    </dgm:pt>
    <dgm:pt modelId="{90B69A0D-A180-2846-95D9-F35437EA9149}" type="sibTrans" cxnId="{CB6CAB41-9D13-D54B-B708-868B20D0B135}">
      <dgm:prSet/>
      <dgm:spPr/>
      <dgm:t>
        <a:bodyPr/>
        <a:lstStyle/>
        <a:p>
          <a:endParaRPr lang="en-US"/>
        </a:p>
      </dgm:t>
    </dgm:pt>
    <dgm:pt modelId="{82A1CE3C-DF3E-E046-9FDC-4367D7C0E9B5}">
      <dgm:prSet phldrT="[Text]"/>
      <dgm:spPr/>
      <dgm:t>
        <a:bodyPr/>
        <a:lstStyle/>
        <a:p>
          <a:r>
            <a:rPr lang="en-US" dirty="0"/>
            <a:t>Find stable housing</a:t>
          </a:r>
        </a:p>
      </dgm:t>
    </dgm:pt>
    <dgm:pt modelId="{D75A69E0-57BA-5F4A-A22D-228C54D4D306}" type="parTrans" cxnId="{3EE0DB11-551F-6B41-9487-F26D76E67667}">
      <dgm:prSet/>
      <dgm:spPr/>
      <dgm:t>
        <a:bodyPr/>
        <a:lstStyle/>
        <a:p>
          <a:endParaRPr lang="en-US"/>
        </a:p>
      </dgm:t>
    </dgm:pt>
    <dgm:pt modelId="{01546BD7-AFB7-B145-A96A-C0ADA37A6B99}" type="sibTrans" cxnId="{3EE0DB11-551F-6B41-9487-F26D76E67667}">
      <dgm:prSet/>
      <dgm:spPr/>
      <dgm:t>
        <a:bodyPr/>
        <a:lstStyle/>
        <a:p>
          <a:endParaRPr lang="en-US"/>
        </a:p>
      </dgm:t>
    </dgm:pt>
    <dgm:pt modelId="{A16C2528-37C2-D648-8CB2-9C7BCFC0AAB7}">
      <dgm:prSet phldrT="[Text]"/>
      <dgm:spPr/>
      <dgm:t>
        <a:bodyPr/>
        <a:lstStyle/>
        <a:p>
          <a:r>
            <a:rPr lang="en-US" dirty="0"/>
            <a:t>Access financial support</a:t>
          </a:r>
        </a:p>
      </dgm:t>
    </dgm:pt>
    <dgm:pt modelId="{06DBA298-7E96-8C40-A070-7B4FEB9A65BD}" type="parTrans" cxnId="{F07346E5-A7EA-214C-AEF5-465D08D3E5BA}">
      <dgm:prSet/>
      <dgm:spPr/>
      <dgm:t>
        <a:bodyPr/>
        <a:lstStyle/>
        <a:p>
          <a:endParaRPr lang="en-US"/>
        </a:p>
      </dgm:t>
    </dgm:pt>
    <dgm:pt modelId="{E9214629-F9F5-A640-970B-598184537C95}" type="sibTrans" cxnId="{F07346E5-A7EA-214C-AEF5-465D08D3E5BA}">
      <dgm:prSet/>
      <dgm:spPr/>
      <dgm:t>
        <a:bodyPr/>
        <a:lstStyle/>
        <a:p>
          <a:endParaRPr lang="en-US"/>
        </a:p>
      </dgm:t>
    </dgm:pt>
    <dgm:pt modelId="{17070874-869C-BC4E-8E12-A3BDEE4A71B7}">
      <dgm:prSet phldrT="[Text]"/>
      <dgm:spPr/>
      <dgm:t>
        <a:bodyPr/>
        <a:lstStyle/>
        <a:p>
          <a:r>
            <a:rPr lang="en-US" dirty="0"/>
            <a:t>Transition to Community post-discharge</a:t>
          </a:r>
        </a:p>
      </dgm:t>
    </dgm:pt>
    <dgm:pt modelId="{B9F93E41-4D53-994B-AD0D-74408E95AFB7}" type="parTrans" cxnId="{5236122A-B83B-F14C-94AE-3E38ACB89472}">
      <dgm:prSet/>
      <dgm:spPr/>
      <dgm:t>
        <a:bodyPr/>
        <a:lstStyle/>
        <a:p>
          <a:endParaRPr lang="en-US"/>
        </a:p>
      </dgm:t>
    </dgm:pt>
    <dgm:pt modelId="{BBBA4AC0-21D1-1A4D-90BE-D8938B8ECE3C}" type="sibTrans" cxnId="{5236122A-B83B-F14C-94AE-3E38ACB89472}">
      <dgm:prSet/>
      <dgm:spPr/>
      <dgm:t>
        <a:bodyPr/>
        <a:lstStyle/>
        <a:p>
          <a:endParaRPr lang="en-US"/>
        </a:p>
      </dgm:t>
    </dgm:pt>
    <dgm:pt modelId="{C6411A9A-A95F-DD4D-9B32-45613D645DD1}" type="pres">
      <dgm:prSet presAssocID="{6E2BFFDF-3297-1446-9A02-533D05C40244}" presName="composite" presStyleCnt="0">
        <dgm:presLayoutVars>
          <dgm:chMax val="1"/>
          <dgm:dir/>
          <dgm:resizeHandles val="exact"/>
        </dgm:presLayoutVars>
      </dgm:prSet>
      <dgm:spPr/>
    </dgm:pt>
    <dgm:pt modelId="{AFF9DEDA-96EC-7C40-8F93-26E94EF36E14}" type="pres">
      <dgm:prSet presAssocID="{41E3A00A-025F-0243-A948-A3FD76B17AC0}" presName="roof" presStyleLbl="dkBgShp" presStyleIdx="0" presStyleCnt="2"/>
      <dgm:spPr/>
    </dgm:pt>
    <dgm:pt modelId="{C3113140-01D5-9C48-BF7E-E4AB42F688DE}" type="pres">
      <dgm:prSet presAssocID="{41E3A00A-025F-0243-A948-A3FD76B17AC0}" presName="pillars" presStyleCnt="0"/>
      <dgm:spPr/>
    </dgm:pt>
    <dgm:pt modelId="{A68276A6-9BD4-7D4B-958D-DF4E66AD865A}" type="pres">
      <dgm:prSet presAssocID="{41E3A00A-025F-0243-A948-A3FD76B17AC0}" presName="pillar1" presStyleLbl="node1" presStyleIdx="0" presStyleCnt="3">
        <dgm:presLayoutVars>
          <dgm:bulletEnabled val="1"/>
        </dgm:presLayoutVars>
      </dgm:prSet>
      <dgm:spPr/>
    </dgm:pt>
    <dgm:pt modelId="{ECE96093-E9E4-3646-BC46-F0ADB64EBF5D}" type="pres">
      <dgm:prSet presAssocID="{A16C2528-37C2-D648-8CB2-9C7BCFC0AAB7}" presName="pillarX" presStyleLbl="node1" presStyleIdx="1" presStyleCnt="3">
        <dgm:presLayoutVars>
          <dgm:bulletEnabled val="1"/>
        </dgm:presLayoutVars>
      </dgm:prSet>
      <dgm:spPr/>
    </dgm:pt>
    <dgm:pt modelId="{D94BF97F-7B13-F84D-AB54-15072B07B12C}" type="pres">
      <dgm:prSet presAssocID="{17070874-869C-BC4E-8E12-A3BDEE4A71B7}" presName="pillarX" presStyleLbl="node1" presStyleIdx="2" presStyleCnt="3">
        <dgm:presLayoutVars>
          <dgm:bulletEnabled val="1"/>
        </dgm:presLayoutVars>
      </dgm:prSet>
      <dgm:spPr/>
    </dgm:pt>
    <dgm:pt modelId="{2B529638-A518-6748-A679-7DB078DE3A50}" type="pres">
      <dgm:prSet presAssocID="{41E3A00A-025F-0243-A948-A3FD76B17AC0}" presName="base" presStyleLbl="dkBgShp" presStyleIdx="1" presStyleCnt="2"/>
      <dgm:spPr/>
    </dgm:pt>
  </dgm:ptLst>
  <dgm:cxnLst>
    <dgm:cxn modelId="{3EE0DB11-551F-6B41-9487-F26D76E67667}" srcId="{41E3A00A-025F-0243-A948-A3FD76B17AC0}" destId="{82A1CE3C-DF3E-E046-9FDC-4367D7C0E9B5}" srcOrd="0" destOrd="0" parTransId="{D75A69E0-57BA-5F4A-A22D-228C54D4D306}" sibTransId="{01546BD7-AFB7-B145-A96A-C0ADA37A6B99}"/>
    <dgm:cxn modelId="{5236122A-B83B-F14C-94AE-3E38ACB89472}" srcId="{41E3A00A-025F-0243-A948-A3FD76B17AC0}" destId="{17070874-869C-BC4E-8E12-A3BDEE4A71B7}" srcOrd="2" destOrd="0" parTransId="{B9F93E41-4D53-994B-AD0D-74408E95AFB7}" sibTransId="{BBBA4AC0-21D1-1A4D-90BE-D8938B8ECE3C}"/>
    <dgm:cxn modelId="{CB6CAB41-9D13-D54B-B708-868B20D0B135}" srcId="{6E2BFFDF-3297-1446-9A02-533D05C40244}" destId="{41E3A00A-025F-0243-A948-A3FD76B17AC0}" srcOrd="0" destOrd="0" parTransId="{1A6A85E5-E7C4-9B4D-9EEB-81B493AD04BD}" sibTransId="{90B69A0D-A180-2846-95D9-F35437EA9149}"/>
    <dgm:cxn modelId="{21E39243-3C4F-724E-9409-D1FDE2E1C58F}" type="presOf" srcId="{6E2BFFDF-3297-1446-9A02-533D05C40244}" destId="{C6411A9A-A95F-DD4D-9B32-45613D645DD1}" srcOrd="0" destOrd="0" presId="urn:microsoft.com/office/officeart/2005/8/layout/hList3"/>
    <dgm:cxn modelId="{9685B06B-8428-2342-93E7-EC6D88571F4C}" type="presOf" srcId="{17070874-869C-BC4E-8E12-A3BDEE4A71B7}" destId="{D94BF97F-7B13-F84D-AB54-15072B07B12C}" srcOrd="0" destOrd="0" presId="urn:microsoft.com/office/officeart/2005/8/layout/hList3"/>
    <dgm:cxn modelId="{06E356BC-20E8-D642-82FE-49B10F6A9865}" type="presOf" srcId="{82A1CE3C-DF3E-E046-9FDC-4367D7C0E9B5}" destId="{A68276A6-9BD4-7D4B-958D-DF4E66AD865A}" srcOrd="0" destOrd="0" presId="urn:microsoft.com/office/officeart/2005/8/layout/hList3"/>
    <dgm:cxn modelId="{8F9FF3D8-B744-C94C-AAF3-48AC1ED50EF4}" type="presOf" srcId="{A16C2528-37C2-D648-8CB2-9C7BCFC0AAB7}" destId="{ECE96093-E9E4-3646-BC46-F0ADB64EBF5D}" srcOrd="0" destOrd="0" presId="urn:microsoft.com/office/officeart/2005/8/layout/hList3"/>
    <dgm:cxn modelId="{F07346E5-A7EA-214C-AEF5-465D08D3E5BA}" srcId="{41E3A00A-025F-0243-A948-A3FD76B17AC0}" destId="{A16C2528-37C2-D648-8CB2-9C7BCFC0AAB7}" srcOrd="1" destOrd="0" parTransId="{06DBA298-7E96-8C40-A070-7B4FEB9A65BD}" sibTransId="{E9214629-F9F5-A640-970B-598184537C95}"/>
    <dgm:cxn modelId="{0BE776FA-4D64-4448-8F8D-EED352646D62}" type="presOf" srcId="{41E3A00A-025F-0243-A948-A3FD76B17AC0}" destId="{AFF9DEDA-96EC-7C40-8F93-26E94EF36E14}" srcOrd="0" destOrd="0" presId="urn:microsoft.com/office/officeart/2005/8/layout/hList3"/>
    <dgm:cxn modelId="{CB28C39C-5A42-7A46-8E19-86A98528AF1F}" type="presParOf" srcId="{C6411A9A-A95F-DD4D-9B32-45613D645DD1}" destId="{AFF9DEDA-96EC-7C40-8F93-26E94EF36E14}" srcOrd="0" destOrd="0" presId="urn:microsoft.com/office/officeart/2005/8/layout/hList3"/>
    <dgm:cxn modelId="{D292AF31-503B-8844-B94D-E8BA231E0041}" type="presParOf" srcId="{C6411A9A-A95F-DD4D-9B32-45613D645DD1}" destId="{C3113140-01D5-9C48-BF7E-E4AB42F688DE}" srcOrd="1" destOrd="0" presId="urn:microsoft.com/office/officeart/2005/8/layout/hList3"/>
    <dgm:cxn modelId="{46CB3824-D1E0-C742-8194-FFA85E06BBCD}" type="presParOf" srcId="{C3113140-01D5-9C48-BF7E-E4AB42F688DE}" destId="{A68276A6-9BD4-7D4B-958D-DF4E66AD865A}" srcOrd="0" destOrd="0" presId="urn:microsoft.com/office/officeart/2005/8/layout/hList3"/>
    <dgm:cxn modelId="{6CF225B2-EC5B-3142-891C-9738C2260024}" type="presParOf" srcId="{C3113140-01D5-9C48-BF7E-E4AB42F688DE}" destId="{ECE96093-E9E4-3646-BC46-F0ADB64EBF5D}" srcOrd="1" destOrd="0" presId="urn:microsoft.com/office/officeart/2005/8/layout/hList3"/>
    <dgm:cxn modelId="{4AC2157F-045B-6C4C-BF34-D6887F19B165}" type="presParOf" srcId="{C3113140-01D5-9C48-BF7E-E4AB42F688DE}" destId="{D94BF97F-7B13-F84D-AB54-15072B07B12C}" srcOrd="2" destOrd="0" presId="urn:microsoft.com/office/officeart/2005/8/layout/hList3"/>
    <dgm:cxn modelId="{1981B07D-BAE9-FF4E-9090-209763719924}" type="presParOf" srcId="{C6411A9A-A95F-DD4D-9B32-45613D645DD1}" destId="{2B529638-A518-6748-A679-7DB078DE3A5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72EB9F-7049-42A6-A0B8-CF2DED7C45AD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65201B-B6F4-45BE-98F8-EA49CC322B86}">
      <dgm:prSet/>
      <dgm:spPr/>
      <dgm:t>
        <a:bodyPr/>
        <a:lstStyle/>
        <a:p>
          <a:r>
            <a:rPr lang="en-CA" dirty="0"/>
            <a:t>Education Supports</a:t>
          </a:r>
          <a:endParaRPr lang="en-US" dirty="0"/>
        </a:p>
      </dgm:t>
    </dgm:pt>
    <dgm:pt modelId="{BF445094-3B39-4DD0-803A-8E816085FC10}" type="parTrans" cxnId="{C5D3B834-2F6F-4D33-8015-D6FB3F41AEF4}">
      <dgm:prSet/>
      <dgm:spPr/>
      <dgm:t>
        <a:bodyPr/>
        <a:lstStyle/>
        <a:p>
          <a:endParaRPr lang="en-US"/>
        </a:p>
      </dgm:t>
    </dgm:pt>
    <dgm:pt modelId="{5D3E2635-8576-40C6-897E-6002DC854B33}" type="sibTrans" cxnId="{C5D3B834-2F6F-4D33-8015-D6FB3F41AEF4}">
      <dgm:prSet/>
      <dgm:spPr/>
      <dgm:t>
        <a:bodyPr/>
        <a:lstStyle/>
        <a:p>
          <a:endParaRPr lang="en-US"/>
        </a:p>
      </dgm:t>
    </dgm:pt>
    <dgm:pt modelId="{834AC9B2-DB80-406B-80D9-94AED382B162}">
      <dgm:prSet/>
      <dgm:spPr/>
      <dgm:t>
        <a:bodyPr/>
        <a:lstStyle/>
        <a:p>
          <a:r>
            <a:rPr lang="en-CA" dirty="0"/>
            <a:t>Children’s Aid Society </a:t>
          </a:r>
          <a:endParaRPr lang="en-US" dirty="0"/>
        </a:p>
      </dgm:t>
    </dgm:pt>
    <dgm:pt modelId="{CB5531A4-2A43-4AB9-BD9A-7FEADEF14D51}" type="parTrans" cxnId="{CBC8C532-5A7A-4BA5-9E11-451DFA148833}">
      <dgm:prSet/>
      <dgm:spPr/>
      <dgm:t>
        <a:bodyPr/>
        <a:lstStyle/>
        <a:p>
          <a:endParaRPr lang="en-US"/>
        </a:p>
      </dgm:t>
    </dgm:pt>
    <dgm:pt modelId="{51FF7C97-6A3D-40D2-8C31-245B772B7CBE}" type="sibTrans" cxnId="{CBC8C532-5A7A-4BA5-9E11-451DFA148833}">
      <dgm:prSet/>
      <dgm:spPr/>
      <dgm:t>
        <a:bodyPr/>
        <a:lstStyle/>
        <a:p>
          <a:endParaRPr lang="en-US"/>
        </a:p>
      </dgm:t>
    </dgm:pt>
    <dgm:pt modelId="{510AEE7B-A886-4FB1-8375-1BA1C32DA933}">
      <dgm:prSet/>
      <dgm:spPr/>
      <dgm:t>
        <a:bodyPr/>
        <a:lstStyle/>
        <a:p>
          <a:r>
            <a:rPr lang="en-CA" dirty="0"/>
            <a:t>Youth-Sector Employment  </a:t>
          </a:r>
          <a:endParaRPr lang="en-US" dirty="0"/>
        </a:p>
      </dgm:t>
    </dgm:pt>
    <dgm:pt modelId="{EAA0A4F8-B3E5-403E-A4F2-68646C922CDD}" type="parTrans" cxnId="{CA6CD3AA-7570-47E8-B23E-35C980860B49}">
      <dgm:prSet/>
      <dgm:spPr/>
      <dgm:t>
        <a:bodyPr/>
        <a:lstStyle/>
        <a:p>
          <a:endParaRPr lang="en-US"/>
        </a:p>
      </dgm:t>
    </dgm:pt>
    <dgm:pt modelId="{28A57E7F-11A5-4626-8E34-B095FF251EFC}" type="sibTrans" cxnId="{CA6CD3AA-7570-47E8-B23E-35C980860B49}">
      <dgm:prSet/>
      <dgm:spPr/>
      <dgm:t>
        <a:bodyPr/>
        <a:lstStyle/>
        <a:p>
          <a:endParaRPr lang="en-US"/>
        </a:p>
      </dgm:t>
    </dgm:pt>
    <dgm:pt modelId="{9447716E-4848-426E-8D47-5B90120602BD}">
      <dgm:prSet/>
      <dgm:spPr/>
      <dgm:t>
        <a:bodyPr/>
        <a:lstStyle/>
        <a:p>
          <a:r>
            <a:rPr lang="en-CA" dirty="0"/>
            <a:t>Ontario Works vs ODSP</a:t>
          </a:r>
          <a:endParaRPr lang="en-US" dirty="0"/>
        </a:p>
      </dgm:t>
    </dgm:pt>
    <dgm:pt modelId="{75E0DFA0-C3BB-4A17-A4C9-436FBAFFF778}" type="parTrans" cxnId="{DF81AF8C-5896-49AA-A3E0-AC785FB20079}">
      <dgm:prSet/>
      <dgm:spPr/>
      <dgm:t>
        <a:bodyPr/>
        <a:lstStyle/>
        <a:p>
          <a:endParaRPr lang="en-US"/>
        </a:p>
      </dgm:t>
    </dgm:pt>
    <dgm:pt modelId="{F04F6EA2-349D-4D99-8232-FD2990D1EA9B}" type="sibTrans" cxnId="{DF81AF8C-5896-49AA-A3E0-AC785FB20079}">
      <dgm:prSet/>
      <dgm:spPr/>
      <dgm:t>
        <a:bodyPr/>
        <a:lstStyle/>
        <a:p>
          <a:endParaRPr lang="en-US"/>
        </a:p>
      </dgm:t>
    </dgm:pt>
    <dgm:pt modelId="{98E11E59-3FE3-481E-B8F6-914117BF91BF}">
      <dgm:prSet/>
      <dgm:spPr/>
      <dgm:t>
        <a:bodyPr/>
        <a:lstStyle/>
        <a:p>
          <a:r>
            <a:rPr lang="en-CA" dirty="0"/>
            <a:t>Sex Trafficking</a:t>
          </a:r>
          <a:endParaRPr lang="en-US" dirty="0"/>
        </a:p>
      </dgm:t>
    </dgm:pt>
    <dgm:pt modelId="{0457C304-772D-4359-8AD5-E9701C1930C3}" type="parTrans" cxnId="{1B49B09B-1AB4-4C06-A6D2-381D28C4F3F3}">
      <dgm:prSet/>
      <dgm:spPr/>
      <dgm:t>
        <a:bodyPr/>
        <a:lstStyle/>
        <a:p>
          <a:endParaRPr lang="en-US"/>
        </a:p>
      </dgm:t>
    </dgm:pt>
    <dgm:pt modelId="{5617930F-1424-4452-80C9-593D66ADF9DE}" type="sibTrans" cxnId="{1B49B09B-1AB4-4C06-A6D2-381D28C4F3F3}">
      <dgm:prSet/>
      <dgm:spPr/>
      <dgm:t>
        <a:bodyPr/>
        <a:lstStyle/>
        <a:p>
          <a:endParaRPr lang="en-US"/>
        </a:p>
      </dgm:t>
    </dgm:pt>
    <dgm:pt modelId="{806D7907-5E88-4F3F-B38B-8E64A7FC9971}">
      <dgm:prSet/>
      <dgm:spPr/>
      <dgm:t>
        <a:bodyPr/>
        <a:lstStyle/>
        <a:p>
          <a:r>
            <a:rPr lang="en-CA" dirty="0"/>
            <a:t>Housing </a:t>
          </a:r>
          <a:endParaRPr lang="en-US" dirty="0"/>
        </a:p>
      </dgm:t>
    </dgm:pt>
    <dgm:pt modelId="{F781A935-FC24-42CF-BCA2-EA2B31F945FA}" type="parTrans" cxnId="{53333678-0820-4C9B-9610-375F18453CC4}">
      <dgm:prSet/>
      <dgm:spPr/>
      <dgm:t>
        <a:bodyPr/>
        <a:lstStyle/>
        <a:p>
          <a:endParaRPr lang="en-US"/>
        </a:p>
      </dgm:t>
    </dgm:pt>
    <dgm:pt modelId="{477BB392-8B51-4FC0-91A0-8F25EE5F8EBA}" type="sibTrans" cxnId="{53333678-0820-4C9B-9610-375F18453CC4}">
      <dgm:prSet/>
      <dgm:spPr/>
      <dgm:t>
        <a:bodyPr/>
        <a:lstStyle/>
        <a:p>
          <a:endParaRPr lang="en-US"/>
        </a:p>
      </dgm:t>
    </dgm:pt>
    <dgm:pt modelId="{94586B3E-FB01-451E-ACC0-A7C5D826716C}">
      <dgm:prSet/>
      <dgm:spPr/>
      <dgm:t>
        <a:bodyPr/>
        <a:lstStyle/>
        <a:p>
          <a:r>
            <a:rPr lang="en-CA" dirty="0"/>
            <a:t>Lack of tenancy history</a:t>
          </a:r>
          <a:endParaRPr lang="en-US" dirty="0"/>
        </a:p>
      </dgm:t>
    </dgm:pt>
    <dgm:pt modelId="{D0002859-DF6D-40A7-B7C9-8D0088FC302A}" type="parTrans" cxnId="{FA4C7021-C45A-4795-BC83-8EC9ED903709}">
      <dgm:prSet/>
      <dgm:spPr/>
      <dgm:t>
        <a:bodyPr/>
        <a:lstStyle/>
        <a:p>
          <a:endParaRPr lang="en-US"/>
        </a:p>
      </dgm:t>
    </dgm:pt>
    <dgm:pt modelId="{F311FA5D-EC19-497B-9C32-9B326410B99A}" type="sibTrans" cxnId="{FA4C7021-C45A-4795-BC83-8EC9ED903709}">
      <dgm:prSet/>
      <dgm:spPr/>
      <dgm:t>
        <a:bodyPr/>
        <a:lstStyle/>
        <a:p>
          <a:endParaRPr lang="en-US"/>
        </a:p>
      </dgm:t>
    </dgm:pt>
    <dgm:pt modelId="{9062A83B-E849-401D-85A2-AF634CA59874}">
      <dgm:prSet/>
      <dgm:spPr/>
      <dgm:t>
        <a:bodyPr/>
        <a:lstStyle/>
        <a:p>
          <a:r>
            <a:rPr lang="en-CA" dirty="0"/>
            <a:t>Need for co-signer</a:t>
          </a:r>
          <a:endParaRPr lang="en-US" dirty="0"/>
        </a:p>
      </dgm:t>
    </dgm:pt>
    <dgm:pt modelId="{0E4DB972-B1B7-43ED-B583-130088E92399}" type="parTrans" cxnId="{98F53146-6753-44C3-AB3D-9A66B7CA7D40}">
      <dgm:prSet/>
      <dgm:spPr/>
      <dgm:t>
        <a:bodyPr/>
        <a:lstStyle/>
        <a:p>
          <a:endParaRPr lang="en-US"/>
        </a:p>
      </dgm:t>
    </dgm:pt>
    <dgm:pt modelId="{F5173996-DC3A-4CDC-AA1E-108230AFEFE2}" type="sibTrans" cxnId="{98F53146-6753-44C3-AB3D-9A66B7CA7D40}">
      <dgm:prSet/>
      <dgm:spPr/>
      <dgm:t>
        <a:bodyPr/>
        <a:lstStyle/>
        <a:p>
          <a:endParaRPr lang="en-US"/>
        </a:p>
      </dgm:t>
    </dgm:pt>
    <dgm:pt modelId="{DFE7911E-0711-C94B-B3D2-5B459B370D97}" type="pres">
      <dgm:prSet presAssocID="{2872EB9F-7049-42A6-A0B8-CF2DED7C45AD}" presName="diagram" presStyleCnt="0">
        <dgm:presLayoutVars>
          <dgm:dir/>
          <dgm:resizeHandles val="exact"/>
        </dgm:presLayoutVars>
      </dgm:prSet>
      <dgm:spPr/>
    </dgm:pt>
    <dgm:pt modelId="{D94AEEAC-FFC5-FF49-9FA7-929D0C4B4A54}" type="pres">
      <dgm:prSet presAssocID="{8C65201B-B6F4-45BE-98F8-EA49CC322B86}" presName="node" presStyleLbl="node1" presStyleIdx="0" presStyleCnt="6">
        <dgm:presLayoutVars>
          <dgm:bulletEnabled val="1"/>
        </dgm:presLayoutVars>
      </dgm:prSet>
      <dgm:spPr/>
    </dgm:pt>
    <dgm:pt modelId="{878BC313-F0CE-1843-BF76-96D673A454F0}" type="pres">
      <dgm:prSet presAssocID="{5D3E2635-8576-40C6-897E-6002DC854B33}" presName="sibTrans" presStyleCnt="0"/>
      <dgm:spPr/>
    </dgm:pt>
    <dgm:pt modelId="{BF405AA5-E955-C943-9148-225103490787}" type="pres">
      <dgm:prSet presAssocID="{834AC9B2-DB80-406B-80D9-94AED382B162}" presName="node" presStyleLbl="node1" presStyleIdx="1" presStyleCnt="6">
        <dgm:presLayoutVars>
          <dgm:bulletEnabled val="1"/>
        </dgm:presLayoutVars>
      </dgm:prSet>
      <dgm:spPr/>
    </dgm:pt>
    <dgm:pt modelId="{49B21C1A-14BB-0B4B-9C48-A61BC0F124C7}" type="pres">
      <dgm:prSet presAssocID="{51FF7C97-6A3D-40D2-8C31-245B772B7CBE}" presName="sibTrans" presStyleCnt="0"/>
      <dgm:spPr/>
    </dgm:pt>
    <dgm:pt modelId="{B8A2CA3D-DC1C-DD46-B212-BC24583CEEFA}" type="pres">
      <dgm:prSet presAssocID="{510AEE7B-A886-4FB1-8375-1BA1C32DA933}" presName="node" presStyleLbl="node1" presStyleIdx="2" presStyleCnt="6">
        <dgm:presLayoutVars>
          <dgm:bulletEnabled val="1"/>
        </dgm:presLayoutVars>
      </dgm:prSet>
      <dgm:spPr/>
    </dgm:pt>
    <dgm:pt modelId="{C8D3455C-CCE8-7C4A-804C-05D503DCB3A6}" type="pres">
      <dgm:prSet presAssocID="{28A57E7F-11A5-4626-8E34-B095FF251EFC}" presName="sibTrans" presStyleCnt="0"/>
      <dgm:spPr/>
    </dgm:pt>
    <dgm:pt modelId="{ADD8EBA4-AF59-A141-A84B-BAE8DFBBF9CD}" type="pres">
      <dgm:prSet presAssocID="{9447716E-4848-426E-8D47-5B90120602BD}" presName="node" presStyleLbl="node1" presStyleIdx="3" presStyleCnt="6">
        <dgm:presLayoutVars>
          <dgm:bulletEnabled val="1"/>
        </dgm:presLayoutVars>
      </dgm:prSet>
      <dgm:spPr/>
    </dgm:pt>
    <dgm:pt modelId="{8E9FF58F-6D3A-094F-B909-33A63B036708}" type="pres">
      <dgm:prSet presAssocID="{F04F6EA2-349D-4D99-8232-FD2990D1EA9B}" presName="sibTrans" presStyleCnt="0"/>
      <dgm:spPr/>
    </dgm:pt>
    <dgm:pt modelId="{A31A3117-C74B-9344-85A2-FB22AB927024}" type="pres">
      <dgm:prSet presAssocID="{98E11E59-3FE3-481E-B8F6-914117BF91BF}" presName="node" presStyleLbl="node1" presStyleIdx="4" presStyleCnt="6">
        <dgm:presLayoutVars>
          <dgm:bulletEnabled val="1"/>
        </dgm:presLayoutVars>
      </dgm:prSet>
      <dgm:spPr/>
    </dgm:pt>
    <dgm:pt modelId="{201EA4D8-4376-0045-9D39-D536A413FF02}" type="pres">
      <dgm:prSet presAssocID="{5617930F-1424-4452-80C9-593D66ADF9DE}" presName="sibTrans" presStyleCnt="0"/>
      <dgm:spPr/>
    </dgm:pt>
    <dgm:pt modelId="{F0161035-A2D7-A640-A19B-CF0F6067B5BC}" type="pres">
      <dgm:prSet presAssocID="{806D7907-5E88-4F3F-B38B-8E64A7FC9971}" presName="node" presStyleLbl="node1" presStyleIdx="5" presStyleCnt="6">
        <dgm:presLayoutVars>
          <dgm:bulletEnabled val="1"/>
        </dgm:presLayoutVars>
      </dgm:prSet>
      <dgm:spPr/>
    </dgm:pt>
  </dgm:ptLst>
  <dgm:cxnLst>
    <dgm:cxn modelId="{09BE7304-337D-394D-AD91-8BFBF460E637}" type="presOf" srcId="{834AC9B2-DB80-406B-80D9-94AED382B162}" destId="{BF405AA5-E955-C943-9148-225103490787}" srcOrd="0" destOrd="0" presId="urn:microsoft.com/office/officeart/2005/8/layout/default"/>
    <dgm:cxn modelId="{07B49C0B-0F05-9742-8078-CF18ECD1CA76}" type="presOf" srcId="{94586B3E-FB01-451E-ACC0-A7C5D826716C}" destId="{F0161035-A2D7-A640-A19B-CF0F6067B5BC}" srcOrd="0" destOrd="1" presId="urn:microsoft.com/office/officeart/2005/8/layout/default"/>
    <dgm:cxn modelId="{25957910-28C4-0248-A121-CB55349997ED}" type="presOf" srcId="{98E11E59-3FE3-481E-B8F6-914117BF91BF}" destId="{A31A3117-C74B-9344-85A2-FB22AB927024}" srcOrd="0" destOrd="0" presId="urn:microsoft.com/office/officeart/2005/8/layout/default"/>
    <dgm:cxn modelId="{FA4C7021-C45A-4795-BC83-8EC9ED903709}" srcId="{806D7907-5E88-4F3F-B38B-8E64A7FC9971}" destId="{94586B3E-FB01-451E-ACC0-A7C5D826716C}" srcOrd="0" destOrd="0" parTransId="{D0002859-DF6D-40A7-B7C9-8D0088FC302A}" sibTransId="{F311FA5D-EC19-497B-9C32-9B326410B99A}"/>
    <dgm:cxn modelId="{CBC8C532-5A7A-4BA5-9E11-451DFA148833}" srcId="{2872EB9F-7049-42A6-A0B8-CF2DED7C45AD}" destId="{834AC9B2-DB80-406B-80D9-94AED382B162}" srcOrd="1" destOrd="0" parTransId="{CB5531A4-2A43-4AB9-BD9A-7FEADEF14D51}" sibTransId="{51FF7C97-6A3D-40D2-8C31-245B772B7CBE}"/>
    <dgm:cxn modelId="{C5D3B834-2F6F-4D33-8015-D6FB3F41AEF4}" srcId="{2872EB9F-7049-42A6-A0B8-CF2DED7C45AD}" destId="{8C65201B-B6F4-45BE-98F8-EA49CC322B86}" srcOrd="0" destOrd="0" parTransId="{BF445094-3B39-4DD0-803A-8E816085FC10}" sibTransId="{5D3E2635-8576-40C6-897E-6002DC854B33}"/>
    <dgm:cxn modelId="{52924F40-2E04-C743-BE7D-F31B1162AD7B}" type="presOf" srcId="{9062A83B-E849-401D-85A2-AF634CA59874}" destId="{F0161035-A2D7-A640-A19B-CF0F6067B5BC}" srcOrd="0" destOrd="2" presId="urn:microsoft.com/office/officeart/2005/8/layout/default"/>
    <dgm:cxn modelId="{98F53146-6753-44C3-AB3D-9A66B7CA7D40}" srcId="{806D7907-5E88-4F3F-B38B-8E64A7FC9971}" destId="{9062A83B-E849-401D-85A2-AF634CA59874}" srcOrd="1" destOrd="0" parTransId="{0E4DB972-B1B7-43ED-B583-130088E92399}" sibTransId="{F5173996-DC3A-4CDC-AA1E-108230AFEFE2}"/>
    <dgm:cxn modelId="{E983D746-9650-9A44-82D2-7C9FE963A2C5}" type="presOf" srcId="{2872EB9F-7049-42A6-A0B8-CF2DED7C45AD}" destId="{DFE7911E-0711-C94B-B3D2-5B459B370D97}" srcOrd="0" destOrd="0" presId="urn:microsoft.com/office/officeart/2005/8/layout/default"/>
    <dgm:cxn modelId="{BDB3E546-4CAF-1D4E-ADBF-31E26AD42D68}" type="presOf" srcId="{8C65201B-B6F4-45BE-98F8-EA49CC322B86}" destId="{D94AEEAC-FFC5-FF49-9FA7-929D0C4B4A54}" srcOrd="0" destOrd="0" presId="urn:microsoft.com/office/officeart/2005/8/layout/default"/>
    <dgm:cxn modelId="{B0090E78-D489-9943-87A6-14BE1EBDB2D0}" type="presOf" srcId="{510AEE7B-A886-4FB1-8375-1BA1C32DA933}" destId="{B8A2CA3D-DC1C-DD46-B212-BC24583CEEFA}" srcOrd="0" destOrd="0" presId="urn:microsoft.com/office/officeart/2005/8/layout/default"/>
    <dgm:cxn modelId="{53333678-0820-4C9B-9610-375F18453CC4}" srcId="{2872EB9F-7049-42A6-A0B8-CF2DED7C45AD}" destId="{806D7907-5E88-4F3F-B38B-8E64A7FC9971}" srcOrd="5" destOrd="0" parTransId="{F781A935-FC24-42CF-BCA2-EA2B31F945FA}" sibTransId="{477BB392-8B51-4FC0-91A0-8F25EE5F8EBA}"/>
    <dgm:cxn modelId="{DF81AF8C-5896-49AA-A3E0-AC785FB20079}" srcId="{2872EB9F-7049-42A6-A0B8-CF2DED7C45AD}" destId="{9447716E-4848-426E-8D47-5B90120602BD}" srcOrd="3" destOrd="0" parTransId="{75E0DFA0-C3BB-4A17-A4C9-436FBAFFF778}" sibTransId="{F04F6EA2-349D-4D99-8232-FD2990D1EA9B}"/>
    <dgm:cxn modelId="{1B49B09B-1AB4-4C06-A6D2-381D28C4F3F3}" srcId="{2872EB9F-7049-42A6-A0B8-CF2DED7C45AD}" destId="{98E11E59-3FE3-481E-B8F6-914117BF91BF}" srcOrd="4" destOrd="0" parTransId="{0457C304-772D-4359-8AD5-E9701C1930C3}" sibTransId="{5617930F-1424-4452-80C9-593D66ADF9DE}"/>
    <dgm:cxn modelId="{07086D9C-C5D7-584A-AF09-BF8BF0FA4770}" type="presOf" srcId="{9447716E-4848-426E-8D47-5B90120602BD}" destId="{ADD8EBA4-AF59-A141-A84B-BAE8DFBBF9CD}" srcOrd="0" destOrd="0" presId="urn:microsoft.com/office/officeart/2005/8/layout/default"/>
    <dgm:cxn modelId="{CA6CD3AA-7570-47E8-B23E-35C980860B49}" srcId="{2872EB9F-7049-42A6-A0B8-CF2DED7C45AD}" destId="{510AEE7B-A886-4FB1-8375-1BA1C32DA933}" srcOrd="2" destOrd="0" parTransId="{EAA0A4F8-B3E5-403E-A4F2-68646C922CDD}" sibTransId="{28A57E7F-11A5-4626-8E34-B095FF251EFC}"/>
    <dgm:cxn modelId="{E8B137EC-8636-6544-9A4D-FA1D1B975936}" type="presOf" srcId="{806D7907-5E88-4F3F-B38B-8E64A7FC9971}" destId="{F0161035-A2D7-A640-A19B-CF0F6067B5BC}" srcOrd="0" destOrd="0" presId="urn:microsoft.com/office/officeart/2005/8/layout/default"/>
    <dgm:cxn modelId="{915A7333-A667-E64A-9B36-E1B936B9078C}" type="presParOf" srcId="{DFE7911E-0711-C94B-B3D2-5B459B370D97}" destId="{D94AEEAC-FFC5-FF49-9FA7-929D0C4B4A54}" srcOrd="0" destOrd="0" presId="urn:microsoft.com/office/officeart/2005/8/layout/default"/>
    <dgm:cxn modelId="{0AF008D2-617F-D246-8F9D-127F63517BB7}" type="presParOf" srcId="{DFE7911E-0711-C94B-B3D2-5B459B370D97}" destId="{878BC313-F0CE-1843-BF76-96D673A454F0}" srcOrd="1" destOrd="0" presId="urn:microsoft.com/office/officeart/2005/8/layout/default"/>
    <dgm:cxn modelId="{CA397803-A304-8F4D-AEA3-4853D4AFAF84}" type="presParOf" srcId="{DFE7911E-0711-C94B-B3D2-5B459B370D97}" destId="{BF405AA5-E955-C943-9148-225103490787}" srcOrd="2" destOrd="0" presId="urn:microsoft.com/office/officeart/2005/8/layout/default"/>
    <dgm:cxn modelId="{220251DB-3919-4C4B-B204-8224F7A6C2F5}" type="presParOf" srcId="{DFE7911E-0711-C94B-B3D2-5B459B370D97}" destId="{49B21C1A-14BB-0B4B-9C48-A61BC0F124C7}" srcOrd="3" destOrd="0" presId="urn:microsoft.com/office/officeart/2005/8/layout/default"/>
    <dgm:cxn modelId="{E02540ED-CEED-8E40-BB8A-0BABD52AFA12}" type="presParOf" srcId="{DFE7911E-0711-C94B-B3D2-5B459B370D97}" destId="{B8A2CA3D-DC1C-DD46-B212-BC24583CEEFA}" srcOrd="4" destOrd="0" presId="urn:microsoft.com/office/officeart/2005/8/layout/default"/>
    <dgm:cxn modelId="{5FCF49DF-2A58-E94D-B56D-6F2259872C75}" type="presParOf" srcId="{DFE7911E-0711-C94B-B3D2-5B459B370D97}" destId="{C8D3455C-CCE8-7C4A-804C-05D503DCB3A6}" srcOrd="5" destOrd="0" presId="urn:microsoft.com/office/officeart/2005/8/layout/default"/>
    <dgm:cxn modelId="{6870B619-C8CE-F04F-9CF8-059FE6032DDE}" type="presParOf" srcId="{DFE7911E-0711-C94B-B3D2-5B459B370D97}" destId="{ADD8EBA4-AF59-A141-A84B-BAE8DFBBF9CD}" srcOrd="6" destOrd="0" presId="urn:microsoft.com/office/officeart/2005/8/layout/default"/>
    <dgm:cxn modelId="{82D5C544-B3C1-284C-8B8D-030B992DB900}" type="presParOf" srcId="{DFE7911E-0711-C94B-B3D2-5B459B370D97}" destId="{8E9FF58F-6D3A-094F-B909-33A63B036708}" srcOrd="7" destOrd="0" presId="urn:microsoft.com/office/officeart/2005/8/layout/default"/>
    <dgm:cxn modelId="{DEE8FF1D-66FF-BC4F-AD1D-8D9F66FAEE15}" type="presParOf" srcId="{DFE7911E-0711-C94B-B3D2-5B459B370D97}" destId="{A31A3117-C74B-9344-85A2-FB22AB927024}" srcOrd="8" destOrd="0" presId="urn:microsoft.com/office/officeart/2005/8/layout/default"/>
    <dgm:cxn modelId="{1F9513D3-F4C1-0A4B-972D-D7A3ED600E8D}" type="presParOf" srcId="{DFE7911E-0711-C94B-B3D2-5B459B370D97}" destId="{201EA4D8-4376-0045-9D39-D536A413FF02}" srcOrd="9" destOrd="0" presId="urn:microsoft.com/office/officeart/2005/8/layout/default"/>
    <dgm:cxn modelId="{D98BC419-C7AE-AD4A-987F-CD60DB71A79A}" type="presParOf" srcId="{DFE7911E-0711-C94B-B3D2-5B459B370D97}" destId="{F0161035-A2D7-A640-A19B-CF0F6067B5B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207CC-C98C-4564-A334-7FAF472007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B921B64-DA77-4A56-A144-98A07EECBD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Staff from Youth Opportunities Unlimited (YOU) assists youth to access: </a:t>
          </a:r>
        </a:p>
        <a:p>
          <a:pPr>
            <a:lnSpc>
              <a:spcPct val="100000"/>
            </a:lnSpc>
          </a:pPr>
          <a:r>
            <a:rPr lang="en-US" b="1" dirty="0"/>
            <a:t>- shelter</a:t>
          </a:r>
          <a:br>
            <a:rPr lang="en-US" b="1" dirty="0"/>
          </a:br>
          <a:r>
            <a:rPr lang="en-US" b="1" dirty="0"/>
            <a:t>- long term housing </a:t>
          </a:r>
          <a:br>
            <a:rPr lang="en-US" b="1" dirty="0"/>
          </a:br>
          <a:r>
            <a:rPr lang="en-US" b="1" dirty="0"/>
            <a:t>- supportive housing</a:t>
          </a:r>
          <a:br>
            <a:rPr lang="en-US" b="1" dirty="0"/>
          </a:br>
          <a:r>
            <a:rPr lang="en-US" b="1" dirty="0"/>
            <a:t> - private market rentals</a:t>
          </a:r>
          <a:br>
            <a:rPr lang="en-US" b="1" dirty="0"/>
          </a:br>
          <a:r>
            <a:rPr lang="en-US" b="1" dirty="0"/>
            <a:t>- and other housing supports</a:t>
          </a:r>
          <a:endParaRPr lang="en-US" dirty="0"/>
        </a:p>
      </dgm:t>
    </dgm:pt>
    <dgm:pt modelId="{F1D75FDC-6BD5-425D-8036-89193866ADB1}" type="parTrans" cxnId="{149153E8-5C0E-42DC-BD59-EF76BEDF159E}">
      <dgm:prSet/>
      <dgm:spPr/>
      <dgm:t>
        <a:bodyPr/>
        <a:lstStyle/>
        <a:p>
          <a:endParaRPr lang="en-US"/>
        </a:p>
      </dgm:t>
    </dgm:pt>
    <dgm:pt modelId="{C59D2A0C-539A-4182-A371-A2C8085CF9AB}" type="sibTrans" cxnId="{149153E8-5C0E-42DC-BD59-EF76BEDF159E}">
      <dgm:prSet/>
      <dgm:spPr/>
      <dgm:t>
        <a:bodyPr/>
        <a:lstStyle/>
        <a:p>
          <a:endParaRPr lang="en-US"/>
        </a:p>
      </dgm:t>
    </dgm:pt>
    <dgm:pt modelId="{FA811DED-F535-4A67-AE00-D3E212613F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Staff also assists youth with: </a:t>
          </a:r>
          <a:br>
            <a:rPr lang="en-US" b="1" dirty="0"/>
          </a:br>
          <a:br>
            <a:rPr lang="en-US" b="1" dirty="0"/>
          </a:br>
          <a:r>
            <a:rPr lang="en-US" b="1" dirty="0"/>
            <a:t>- navigating community resources </a:t>
          </a:r>
          <a:br>
            <a:rPr lang="en-US" b="1" dirty="0"/>
          </a:br>
          <a:r>
            <a:rPr lang="en-US" b="1" dirty="0"/>
            <a:t>- case management</a:t>
          </a:r>
          <a:br>
            <a:rPr lang="en-US" b="1" dirty="0"/>
          </a:br>
          <a:r>
            <a:rPr lang="en-US" b="1" dirty="0"/>
            <a:t>- referrals to other community partners for additional supports and dual case management. </a:t>
          </a:r>
          <a:endParaRPr lang="en-US" dirty="0"/>
        </a:p>
      </dgm:t>
    </dgm:pt>
    <dgm:pt modelId="{892E7866-EBF0-4CF7-BE2C-686820B067A7}" type="parTrans" cxnId="{5769A9F7-864B-43F1-A438-1BE618BDBDDD}">
      <dgm:prSet/>
      <dgm:spPr/>
      <dgm:t>
        <a:bodyPr/>
        <a:lstStyle/>
        <a:p>
          <a:endParaRPr lang="en-US"/>
        </a:p>
      </dgm:t>
    </dgm:pt>
    <dgm:pt modelId="{F8654426-F8A6-4B2D-8F71-B55463A45783}" type="sibTrans" cxnId="{5769A9F7-864B-43F1-A438-1BE618BDBDDD}">
      <dgm:prSet/>
      <dgm:spPr/>
      <dgm:t>
        <a:bodyPr/>
        <a:lstStyle/>
        <a:p>
          <a:endParaRPr lang="en-US"/>
        </a:p>
      </dgm:t>
    </dgm:pt>
    <dgm:pt modelId="{8063B149-57C6-4987-B9FD-68B972E6BD88}" type="pres">
      <dgm:prSet presAssocID="{4AD207CC-C98C-4564-A334-7FAF4720078F}" presName="root" presStyleCnt="0">
        <dgm:presLayoutVars>
          <dgm:dir/>
          <dgm:resizeHandles val="exact"/>
        </dgm:presLayoutVars>
      </dgm:prSet>
      <dgm:spPr/>
    </dgm:pt>
    <dgm:pt modelId="{03767E82-0A24-4ADE-9575-445191EDD799}" type="pres">
      <dgm:prSet presAssocID="{5B921B64-DA77-4A56-A144-98A07EECBDC3}" presName="compNode" presStyleCnt="0"/>
      <dgm:spPr/>
    </dgm:pt>
    <dgm:pt modelId="{451CE98A-8827-462A-A814-7245CF284BB3}" type="pres">
      <dgm:prSet presAssocID="{5B921B64-DA77-4A56-A144-98A07EECBDC3}" presName="bgRect" presStyleLbl="bgShp" presStyleIdx="0" presStyleCnt="2"/>
      <dgm:spPr/>
    </dgm:pt>
    <dgm:pt modelId="{3B3F2ADC-43A9-4B34-9E52-BEC630241C3E}" type="pres">
      <dgm:prSet presAssocID="{5B921B64-DA77-4A56-A144-98A07EECBDC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03E6C981-CE6C-4C9B-AAE3-D15D979B7271}" type="pres">
      <dgm:prSet presAssocID="{5B921B64-DA77-4A56-A144-98A07EECBDC3}" presName="spaceRect" presStyleCnt="0"/>
      <dgm:spPr/>
    </dgm:pt>
    <dgm:pt modelId="{5F7A8860-7913-4B22-A52E-74247660C5C6}" type="pres">
      <dgm:prSet presAssocID="{5B921B64-DA77-4A56-A144-98A07EECBDC3}" presName="parTx" presStyleLbl="revTx" presStyleIdx="0" presStyleCnt="2">
        <dgm:presLayoutVars>
          <dgm:chMax val="0"/>
          <dgm:chPref val="0"/>
        </dgm:presLayoutVars>
      </dgm:prSet>
      <dgm:spPr/>
    </dgm:pt>
    <dgm:pt modelId="{2CD91221-AC3E-44E7-AA7F-6CF54BB4E8D0}" type="pres">
      <dgm:prSet presAssocID="{C59D2A0C-539A-4182-A371-A2C8085CF9AB}" presName="sibTrans" presStyleCnt="0"/>
      <dgm:spPr/>
    </dgm:pt>
    <dgm:pt modelId="{1B28EB4E-DA1F-4E9C-A9D9-FD86356A3224}" type="pres">
      <dgm:prSet presAssocID="{FA811DED-F535-4A67-AE00-D3E212613F36}" presName="compNode" presStyleCnt="0"/>
      <dgm:spPr/>
    </dgm:pt>
    <dgm:pt modelId="{89C1F2EF-6CCD-44F4-8A8D-E59FFFB59C17}" type="pres">
      <dgm:prSet presAssocID="{FA811DED-F535-4A67-AE00-D3E212613F36}" presName="bgRect" presStyleLbl="bgShp" presStyleIdx="1" presStyleCnt="2"/>
      <dgm:spPr/>
    </dgm:pt>
    <dgm:pt modelId="{381F172C-3B9A-4788-960F-829A3816EEE3}" type="pres">
      <dgm:prSet presAssocID="{FA811DED-F535-4A67-AE00-D3E212613F3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B818C48A-479E-4704-AC10-3B2A19267A88}" type="pres">
      <dgm:prSet presAssocID="{FA811DED-F535-4A67-AE00-D3E212613F36}" presName="spaceRect" presStyleCnt="0"/>
      <dgm:spPr/>
    </dgm:pt>
    <dgm:pt modelId="{357314BE-84D7-4AFE-AC4F-948C9C7A1FAB}" type="pres">
      <dgm:prSet presAssocID="{FA811DED-F535-4A67-AE00-D3E212613F3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0E9E867-60A2-E242-9BC9-365342CA2587}" type="presOf" srcId="{4AD207CC-C98C-4564-A334-7FAF4720078F}" destId="{8063B149-57C6-4987-B9FD-68B972E6BD88}" srcOrd="0" destOrd="0" presId="urn:microsoft.com/office/officeart/2018/2/layout/IconVerticalSolidList"/>
    <dgm:cxn modelId="{A158958C-F41F-9A4E-9522-D8C900A7559E}" type="presOf" srcId="{FA811DED-F535-4A67-AE00-D3E212613F36}" destId="{357314BE-84D7-4AFE-AC4F-948C9C7A1FAB}" srcOrd="0" destOrd="0" presId="urn:microsoft.com/office/officeart/2018/2/layout/IconVerticalSolidList"/>
    <dgm:cxn modelId="{86F56FA2-E64D-9145-A0E0-19850F9FB909}" type="presOf" srcId="{5B921B64-DA77-4A56-A144-98A07EECBDC3}" destId="{5F7A8860-7913-4B22-A52E-74247660C5C6}" srcOrd="0" destOrd="0" presId="urn:microsoft.com/office/officeart/2018/2/layout/IconVerticalSolidList"/>
    <dgm:cxn modelId="{149153E8-5C0E-42DC-BD59-EF76BEDF159E}" srcId="{4AD207CC-C98C-4564-A334-7FAF4720078F}" destId="{5B921B64-DA77-4A56-A144-98A07EECBDC3}" srcOrd="0" destOrd="0" parTransId="{F1D75FDC-6BD5-425D-8036-89193866ADB1}" sibTransId="{C59D2A0C-539A-4182-A371-A2C8085CF9AB}"/>
    <dgm:cxn modelId="{5769A9F7-864B-43F1-A438-1BE618BDBDDD}" srcId="{4AD207CC-C98C-4564-A334-7FAF4720078F}" destId="{FA811DED-F535-4A67-AE00-D3E212613F36}" srcOrd="1" destOrd="0" parTransId="{892E7866-EBF0-4CF7-BE2C-686820B067A7}" sibTransId="{F8654426-F8A6-4B2D-8F71-B55463A45783}"/>
    <dgm:cxn modelId="{ED2C6207-5AB5-3C43-A344-B1E613EE260C}" type="presParOf" srcId="{8063B149-57C6-4987-B9FD-68B972E6BD88}" destId="{03767E82-0A24-4ADE-9575-445191EDD799}" srcOrd="0" destOrd="0" presId="urn:microsoft.com/office/officeart/2018/2/layout/IconVerticalSolidList"/>
    <dgm:cxn modelId="{57E5F8C7-0212-7A44-9096-E00D60D897B8}" type="presParOf" srcId="{03767E82-0A24-4ADE-9575-445191EDD799}" destId="{451CE98A-8827-462A-A814-7245CF284BB3}" srcOrd="0" destOrd="0" presId="urn:microsoft.com/office/officeart/2018/2/layout/IconVerticalSolidList"/>
    <dgm:cxn modelId="{C663B990-EA85-BC42-933F-B5A40EF1570B}" type="presParOf" srcId="{03767E82-0A24-4ADE-9575-445191EDD799}" destId="{3B3F2ADC-43A9-4B34-9E52-BEC630241C3E}" srcOrd="1" destOrd="0" presId="urn:microsoft.com/office/officeart/2018/2/layout/IconVerticalSolidList"/>
    <dgm:cxn modelId="{EA87B7D3-E048-0C49-B83D-2B48BC341475}" type="presParOf" srcId="{03767E82-0A24-4ADE-9575-445191EDD799}" destId="{03E6C981-CE6C-4C9B-AAE3-D15D979B7271}" srcOrd="2" destOrd="0" presId="urn:microsoft.com/office/officeart/2018/2/layout/IconVerticalSolidList"/>
    <dgm:cxn modelId="{7F3BACED-1514-F941-97ED-D18E5B14FC41}" type="presParOf" srcId="{03767E82-0A24-4ADE-9575-445191EDD799}" destId="{5F7A8860-7913-4B22-A52E-74247660C5C6}" srcOrd="3" destOrd="0" presId="urn:microsoft.com/office/officeart/2018/2/layout/IconVerticalSolidList"/>
    <dgm:cxn modelId="{0EF4EF6E-E6C5-C141-AF57-6525F60B24FC}" type="presParOf" srcId="{8063B149-57C6-4987-B9FD-68B972E6BD88}" destId="{2CD91221-AC3E-44E7-AA7F-6CF54BB4E8D0}" srcOrd="1" destOrd="0" presId="urn:microsoft.com/office/officeart/2018/2/layout/IconVerticalSolidList"/>
    <dgm:cxn modelId="{F3AB3ED2-8854-594B-8A52-1DA9BC09090B}" type="presParOf" srcId="{8063B149-57C6-4987-B9FD-68B972E6BD88}" destId="{1B28EB4E-DA1F-4E9C-A9D9-FD86356A3224}" srcOrd="2" destOrd="0" presId="urn:microsoft.com/office/officeart/2018/2/layout/IconVerticalSolidList"/>
    <dgm:cxn modelId="{E1718F35-FA82-D743-9E7D-A32585B51D95}" type="presParOf" srcId="{1B28EB4E-DA1F-4E9C-A9D9-FD86356A3224}" destId="{89C1F2EF-6CCD-44F4-8A8D-E59FFFB59C17}" srcOrd="0" destOrd="0" presId="urn:microsoft.com/office/officeart/2018/2/layout/IconVerticalSolidList"/>
    <dgm:cxn modelId="{0BF38542-C5E8-C84E-B757-928F97F481C9}" type="presParOf" srcId="{1B28EB4E-DA1F-4E9C-A9D9-FD86356A3224}" destId="{381F172C-3B9A-4788-960F-829A3816EEE3}" srcOrd="1" destOrd="0" presId="urn:microsoft.com/office/officeart/2018/2/layout/IconVerticalSolidList"/>
    <dgm:cxn modelId="{FC60FC67-7AA8-6C4B-A3E8-743ADCB4B71A}" type="presParOf" srcId="{1B28EB4E-DA1F-4E9C-A9D9-FD86356A3224}" destId="{B818C48A-479E-4704-AC10-3B2A19267A88}" srcOrd="2" destOrd="0" presId="urn:microsoft.com/office/officeart/2018/2/layout/IconVerticalSolidList"/>
    <dgm:cxn modelId="{DEC151E1-C6F3-3244-BF88-6943F5924E3D}" type="presParOf" srcId="{1B28EB4E-DA1F-4E9C-A9D9-FD86356A3224}" destId="{357314BE-84D7-4AFE-AC4F-948C9C7A1F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A23E0F-9143-42FA-8653-BCCE2336536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9C5AB69-12A1-4351-A127-A47DF49482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Helps youth obtain financial assistance through </a:t>
          </a:r>
        </a:p>
        <a:p>
          <a:pPr>
            <a:lnSpc>
              <a:spcPct val="100000"/>
            </a:lnSpc>
          </a:pPr>
          <a:r>
            <a:rPr lang="en-US" b="1" dirty="0"/>
            <a:t>- Ontario works (OW) </a:t>
          </a:r>
        </a:p>
        <a:p>
          <a:pPr>
            <a:lnSpc>
              <a:spcPct val="100000"/>
            </a:lnSpc>
          </a:pPr>
          <a:r>
            <a:rPr lang="en-US" b="1" dirty="0"/>
            <a:t>- Ontario Disability Support Program (ODSP)</a:t>
          </a:r>
          <a:br>
            <a:rPr lang="en-US" b="1" dirty="0"/>
          </a:br>
          <a:r>
            <a:rPr lang="en-US" b="1" dirty="0"/>
            <a:t>-  employment supports.</a:t>
          </a:r>
          <a:endParaRPr lang="en-US" dirty="0"/>
        </a:p>
      </dgm:t>
    </dgm:pt>
    <dgm:pt modelId="{7F16F4E0-D5C2-47C6-A4A5-9B7372E6C796}" type="parTrans" cxnId="{7687C588-D176-4FA8-BB5A-C4749074653B}">
      <dgm:prSet/>
      <dgm:spPr/>
      <dgm:t>
        <a:bodyPr/>
        <a:lstStyle/>
        <a:p>
          <a:endParaRPr lang="en-US"/>
        </a:p>
      </dgm:t>
    </dgm:pt>
    <dgm:pt modelId="{7BCACC83-A470-4329-9B64-AAE856433363}" type="sibTrans" cxnId="{7687C588-D176-4FA8-BB5A-C4749074653B}">
      <dgm:prSet/>
      <dgm:spPr/>
      <dgm:t>
        <a:bodyPr/>
        <a:lstStyle/>
        <a:p>
          <a:endParaRPr lang="en-US"/>
        </a:p>
      </dgm:t>
    </dgm:pt>
    <dgm:pt modelId="{19C3FA0C-A7A7-4849-A045-5ED9698B2B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Works in partnership with the Housing stability bank (HSB) to help youth obtain grants for first and last months’ rent</a:t>
          </a:r>
          <a:endParaRPr lang="en-US" dirty="0"/>
        </a:p>
      </dgm:t>
    </dgm:pt>
    <dgm:pt modelId="{EE81CE9E-2CDE-40C6-8618-49B78CC1155A}" type="parTrans" cxnId="{89EA74C3-A468-4E71-95C3-EEB2882391BA}">
      <dgm:prSet/>
      <dgm:spPr/>
      <dgm:t>
        <a:bodyPr/>
        <a:lstStyle/>
        <a:p>
          <a:endParaRPr lang="en-US"/>
        </a:p>
      </dgm:t>
    </dgm:pt>
    <dgm:pt modelId="{D20039E2-C542-47DE-8109-2D24EEF1A2D7}" type="sibTrans" cxnId="{89EA74C3-A468-4E71-95C3-EEB2882391BA}">
      <dgm:prSet/>
      <dgm:spPr/>
      <dgm:t>
        <a:bodyPr/>
        <a:lstStyle/>
        <a:p>
          <a:endParaRPr lang="en-US"/>
        </a:p>
      </dgm:t>
    </dgm:pt>
    <dgm:pt modelId="{539F3B6D-3079-40AF-AB2F-246CECAB0798}" type="pres">
      <dgm:prSet presAssocID="{B6A23E0F-9143-42FA-8653-BCCE2336536B}" presName="root" presStyleCnt="0">
        <dgm:presLayoutVars>
          <dgm:dir/>
          <dgm:resizeHandles val="exact"/>
        </dgm:presLayoutVars>
      </dgm:prSet>
      <dgm:spPr/>
    </dgm:pt>
    <dgm:pt modelId="{41A13DF1-E266-4F68-A0F8-582B8844F29D}" type="pres">
      <dgm:prSet presAssocID="{89C5AB69-12A1-4351-A127-A47DF49482EF}" presName="compNode" presStyleCnt="0"/>
      <dgm:spPr/>
    </dgm:pt>
    <dgm:pt modelId="{ABE1CB40-026D-4F72-AEEC-6EA2D23BCD4A}" type="pres">
      <dgm:prSet presAssocID="{89C5AB69-12A1-4351-A127-A47DF49482EF}" presName="bgRect" presStyleLbl="bgShp" presStyleIdx="0" presStyleCnt="2"/>
      <dgm:spPr/>
    </dgm:pt>
    <dgm:pt modelId="{0E67830D-93A0-40D1-B5E7-3FC90F562C5C}" type="pres">
      <dgm:prSet presAssocID="{89C5AB69-12A1-4351-A127-A47DF49482E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ECE45D7-4B68-410E-B6B0-03ED2AADAD6B}" type="pres">
      <dgm:prSet presAssocID="{89C5AB69-12A1-4351-A127-A47DF49482EF}" presName="spaceRect" presStyleCnt="0"/>
      <dgm:spPr/>
    </dgm:pt>
    <dgm:pt modelId="{1F3D5C80-7439-4574-9ABB-3B189F9511F2}" type="pres">
      <dgm:prSet presAssocID="{89C5AB69-12A1-4351-A127-A47DF49482EF}" presName="parTx" presStyleLbl="revTx" presStyleIdx="0" presStyleCnt="2">
        <dgm:presLayoutVars>
          <dgm:chMax val="0"/>
          <dgm:chPref val="0"/>
        </dgm:presLayoutVars>
      </dgm:prSet>
      <dgm:spPr/>
    </dgm:pt>
    <dgm:pt modelId="{AB20BCEE-7FCB-497B-974F-F0D455728436}" type="pres">
      <dgm:prSet presAssocID="{7BCACC83-A470-4329-9B64-AAE856433363}" presName="sibTrans" presStyleCnt="0"/>
      <dgm:spPr/>
    </dgm:pt>
    <dgm:pt modelId="{93054593-BD62-4A5E-8112-5FCE17CB3C4C}" type="pres">
      <dgm:prSet presAssocID="{19C3FA0C-A7A7-4849-A045-5ED9698B2BB3}" presName="compNode" presStyleCnt="0"/>
      <dgm:spPr/>
    </dgm:pt>
    <dgm:pt modelId="{91DB7FF6-CB7A-43FD-9C0F-C6E8B526D048}" type="pres">
      <dgm:prSet presAssocID="{19C3FA0C-A7A7-4849-A045-5ED9698B2BB3}" presName="bgRect" presStyleLbl="bgShp" presStyleIdx="1" presStyleCnt="2"/>
      <dgm:spPr/>
    </dgm:pt>
    <dgm:pt modelId="{497C3A9F-A230-47AA-AC89-5F1AD495FFD4}" type="pres">
      <dgm:prSet presAssocID="{19C3FA0C-A7A7-4849-A045-5ED9698B2BB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966EE51-E18B-4408-BEFF-A3C5ADF525CC}" type="pres">
      <dgm:prSet presAssocID="{19C3FA0C-A7A7-4849-A045-5ED9698B2BB3}" presName="spaceRect" presStyleCnt="0"/>
      <dgm:spPr/>
    </dgm:pt>
    <dgm:pt modelId="{06268418-AD1B-4D74-B6F6-8F63E8AD249B}" type="pres">
      <dgm:prSet presAssocID="{19C3FA0C-A7A7-4849-A045-5ED9698B2BB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BE3BD27-53A7-814D-8200-F5131EECAE3F}" type="presOf" srcId="{B6A23E0F-9143-42FA-8653-BCCE2336536B}" destId="{539F3B6D-3079-40AF-AB2F-246CECAB0798}" srcOrd="0" destOrd="0" presId="urn:microsoft.com/office/officeart/2018/2/layout/IconVerticalSolidList"/>
    <dgm:cxn modelId="{90617670-A025-2B41-A6FC-3A654911997C}" type="presOf" srcId="{19C3FA0C-A7A7-4849-A045-5ED9698B2BB3}" destId="{06268418-AD1B-4D74-B6F6-8F63E8AD249B}" srcOrd="0" destOrd="0" presId="urn:microsoft.com/office/officeart/2018/2/layout/IconVerticalSolidList"/>
    <dgm:cxn modelId="{7687C588-D176-4FA8-BB5A-C4749074653B}" srcId="{B6A23E0F-9143-42FA-8653-BCCE2336536B}" destId="{89C5AB69-12A1-4351-A127-A47DF49482EF}" srcOrd="0" destOrd="0" parTransId="{7F16F4E0-D5C2-47C6-A4A5-9B7372E6C796}" sibTransId="{7BCACC83-A470-4329-9B64-AAE856433363}"/>
    <dgm:cxn modelId="{37364FBB-79DC-0346-9067-E3216E16F68D}" type="presOf" srcId="{89C5AB69-12A1-4351-A127-A47DF49482EF}" destId="{1F3D5C80-7439-4574-9ABB-3B189F9511F2}" srcOrd="0" destOrd="0" presId="urn:microsoft.com/office/officeart/2018/2/layout/IconVerticalSolidList"/>
    <dgm:cxn modelId="{89EA74C3-A468-4E71-95C3-EEB2882391BA}" srcId="{B6A23E0F-9143-42FA-8653-BCCE2336536B}" destId="{19C3FA0C-A7A7-4849-A045-5ED9698B2BB3}" srcOrd="1" destOrd="0" parTransId="{EE81CE9E-2CDE-40C6-8618-49B78CC1155A}" sibTransId="{D20039E2-C542-47DE-8109-2D24EEF1A2D7}"/>
    <dgm:cxn modelId="{091ED9C7-5210-8643-9D5C-DC544E2375EF}" type="presParOf" srcId="{539F3B6D-3079-40AF-AB2F-246CECAB0798}" destId="{41A13DF1-E266-4F68-A0F8-582B8844F29D}" srcOrd="0" destOrd="0" presId="urn:microsoft.com/office/officeart/2018/2/layout/IconVerticalSolidList"/>
    <dgm:cxn modelId="{D9C05D5F-92EF-C44D-8103-ABE71B5ECCAD}" type="presParOf" srcId="{41A13DF1-E266-4F68-A0F8-582B8844F29D}" destId="{ABE1CB40-026D-4F72-AEEC-6EA2D23BCD4A}" srcOrd="0" destOrd="0" presId="urn:microsoft.com/office/officeart/2018/2/layout/IconVerticalSolidList"/>
    <dgm:cxn modelId="{93BF6249-D552-4F4A-B508-CB96BC1F6F0A}" type="presParOf" srcId="{41A13DF1-E266-4F68-A0F8-582B8844F29D}" destId="{0E67830D-93A0-40D1-B5E7-3FC90F562C5C}" srcOrd="1" destOrd="0" presId="urn:microsoft.com/office/officeart/2018/2/layout/IconVerticalSolidList"/>
    <dgm:cxn modelId="{E92C620F-AA2B-4540-8912-CD2610CD68A2}" type="presParOf" srcId="{41A13DF1-E266-4F68-A0F8-582B8844F29D}" destId="{6ECE45D7-4B68-410E-B6B0-03ED2AADAD6B}" srcOrd="2" destOrd="0" presId="urn:microsoft.com/office/officeart/2018/2/layout/IconVerticalSolidList"/>
    <dgm:cxn modelId="{4E4EC300-01D2-D449-ADB9-85CC3E374D7C}" type="presParOf" srcId="{41A13DF1-E266-4F68-A0F8-582B8844F29D}" destId="{1F3D5C80-7439-4574-9ABB-3B189F9511F2}" srcOrd="3" destOrd="0" presId="urn:microsoft.com/office/officeart/2018/2/layout/IconVerticalSolidList"/>
    <dgm:cxn modelId="{79661EFE-37D1-6A4A-9DEF-2137F8EE1B03}" type="presParOf" srcId="{539F3B6D-3079-40AF-AB2F-246CECAB0798}" destId="{AB20BCEE-7FCB-497B-974F-F0D455728436}" srcOrd="1" destOrd="0" presId="urn:microsoft.com/office/officeart/2018/2/layout/IconVerticalSolidList"/>
    <dgm:cxn modelId="{1C0F190A-1B57-FC43-A38F-52A787201FB8}" type="presParOf" srcId="{539F3B6D-3079-40AF-AB2F-246CECAB0798}" destId="{93054593-BD62-4A5E-8112-5FCE17CB3C4C}" srcOrd="2" destOrd="0" presId="urn:microsoft.com/office/officeart/2018/2/layout/IconVerticalSolidList"/>
    <dgm:cxn modelId="{56BE8697-A4E8-394A-A97E-E7D7730FD7BF}" type="presParOf" srcId="{93054593-BD62-4A5E-8112-5FCE17CB3C4C}" destId="{91DB7FF6-CB7A-43FD-9C0F-C6E8B526D048}" srcOrd="0" destOrd="0" presId="urn:microsoft.com/office/officeart/2018/2/layout/IconVerticalSolidList"/>
    <dgm:cxn modelId="{8D334AF9-F1E2-E445-A95C-BD2F03D50125}" type="presParOf" srcId="{93054593-BD62-4A5E-8112-5FCE17CB3C4C}" destId="{497C3A9F-A230-47AA-AC89-5F1AD495FFD4}" srcOrd="1" destOrd="0" presId="urn:microsoft.com/office/officeart/2018/2/layout/IconVerticalSolidList"/>
    <dgm:cxn modelId="{077F65B7-1AE0-E54D-9ED7-C9B0EF64B3D5}" type="presParOf" srcId="{93054593-BD62-4A5E-8112-5FCE17CB3C4C}" destId="{5966EE51-E18B-4408-BEFF-A3C5ADF525CC}" srcOrd="2" destOrd="0" presId="urn:microsoft.com/office/officeart/2018/2/layout/IconVerticalSolidList"/>
    <dgm:cxn modelId="{60879C19-B3C8-8245-9BA2-97E06141192A}" type="presParOf" srcId="{93054593-BD62-4A5E-8112-5FCE17CB3C4C}" destId="{06268418-AD1B-4D74-B6F6-8F63E8AD24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7E3775-784F-44B0-A19E-6F284D9585D2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702434-1408-4A1D-B58A-A084C17F3E3D}">
      <dgm:prSet/>
      <dgm:spPr/>
      <dgm:t>
        <a:bodyPr/>
        <a:lstStyle/>
        <a:p>
          <a:r>
            <a:rPr lang="en-US" dirty="0"/>
            <a:t>Administrative data from hospitals, and community agencies will be assessed to determine changes in the rates of discharge from hospital to homelessness</a:t>
          </a:r>
        </a:p>
      </dgm:t>
    </dgm:pt>
    <dgm:pt modelId="{F1533B46-876A-44B4-BD90-135E0E0E5F3F}" type="parTrans" cxnId="{B18E4FD8-482C-456F-BE7A-995826E0F90E}">
      <dgm:prSet/>
      <dgm:spPr/>
      <dgm:t>
        <a:bodyPr/>
        <a:lstStyle/>
        <a:p>
          <a:endParaRPr lang="en-US"/>
        </a:p>
      </dgm:t>
    </dgm:pt>
    <dgm:pt modelId="{AEF2EB5C-6AC9-4101-A58C-9D043D34C768}" type="sibTrans" cxnId="{B18E4FD8-482C-456F-BE7A-995826E0F90E}">
      <dgm:prSet/>
      <dgm:spPr/>
      <dgm:t>
        <a:bodyPr/>
        <a:lstStyle/>
        <a:p>
          <a:endParaRPr lang="en-US" dirty="0"/>
        </a:p>
      </dgm:t>
    </dgm:pt>
    <dgm:pt modelId="{D201B91F-0E3B-434D-A295-4C9B392E9CB4}">
      <dgm:prSet/>
      <dgm:spPr/>
      <dgm:t>
        <a:bodyPr/>
        <a:lstStyle/>
        <a:p>
          <a:r>
            <a:rPr lang="en-US" b="1" i="1" dirty="0"/>
            <a:t>Interviews conducted</a:t>
          </a:r>
          <a:r>
            <a:rPr lang="en-US" dirty="0"/>
            <a:t> prior </a:t>
          </a:r>
        </a:p>
        <a:p>
          <a:r>
            <a:rPr lang="en-US" dirty="0"/>
            <a:t>to discharge, and at 6- and </a:t>
          </a:r>
        </a:p>
        <a:p>
          <a:r>
            <a:rPr lang="en-US" dirty="0"/>
            <a:t>12-months post-discharge:</a:t>
          </a:r>
        </a:p>
      </dgm:t>
    </dgm:pt>
    <dgm:pt modelId="{563E5762-7BBA-4DB4-8407-026B462B6EF8}" type="parTrans" cxnId="{DD4047A1-2537-46D1-8A19-68EC9DBEC754}">
      <dgm:prSet/>
      <dgm:spPr/>
      <dgm:t>
        <a:bodyPr/>
        <a:lstStyle/>
        <a:p>
          <a:endParaRPr lang="en-US"/>
        </a:p>
      </dgm:t>
    </dgm:pt>
    <dgm:pt modelId="{C4CE7B35-BD1E-4BCF-84AB-E47C4CD2B492}" type="sibTrans" cxnId="{DD4047A1-2537-46D1-8A19-68EC9DBEC754}">
      <dgm:prSet/>
      <dgm:spPr/>
      <dgm:t>
        <a:bodyPr/>
        <a:lstStyle/>
        <a:p>
          <a:endParaRPr lang="en-US" dirty="0"/>
        </a:p>
      </dgm:t>
    </dgm:pt>
    <dgm:pt modelId="{3B9CEEB5-0A12-4E48-A37F-4F211C094339}">
      <dgm:prSet/>
      <dgm:spPr/>
      <dgm:t>
        <a:bodyPr/>
        <a:lstStyle/>
        <a:p>
          <a:r>
            <a:rPr lang="en-US" dirty="0"/>
            <a:t>Focus groups examine perceptions of the intervention, strengths of the implementation strategy, and suggestions for improving the program</a:t>
          </a:r>
        </a:p>
      </dgm:t>
    </dgm:pt>
    <dgm:pt modelId="{C9367961-1E21-4EB2-AEFD-06F42977AADC}" type="parTrans" cxnId="{C592DD3C-F21F-4D65-9E27-E6D4D17E8FD7}">
      <dgm:prSet/>
      <dgm:spPr/>
      <dgm:t>
        <a:bodyPr/>
        <a:lstStyle/>
        <a:p>
          <a:endParaRPr lang="en-US"/>
        </a:p>
      </dgm:t>
    </dgm:pt>
    <dgm:pt modelId="{B6EF1C6D-591F-4D6E-BBBC-6213BE846857}" type="sibTrans" cxnId="{C592DD3C-F21F-4D65-9E27-E6D4D17E8FD7}">
      <dgm:prSet/>
      <dgm:spPr/>
      <dgm:t>
        <a:bodyPr/>
        <a:lstStyle/>
        <a:p>
          <a:endParaRPr lang="en-US"/>
        </a:p>
      </dgm:t>
    </dgm:pt>
    <dgm:pt modelId="{2F902B41-7D17-794C-A3A3-F47DD98AB412}" type="pres">
      <dgm:prSet presAssocID="{187E3775-784F-44B0-A19E-6F284D9585D2}" presName="Name0" presStyleCnt="0">
        <dgm:presLayoutVars>
          <dgm:dir/>
          <dgm:resizeHandles val="exact"/>
        </dgm:presLayoutVars>
      </dgm:prSet>
      <dgm:spPr/>
    </dgm:pt>
    <dgm:pt modelId="{FB793068-C9AC-5049-A5D6-70FD25E11C9C}" type="pres">
      <dgm:prSet presAssocID="{A7702434-1408-4A1D-B58A-A084C17F3E3D}" presName="node" presStyleLbl="node1" presStyleIdx="0" presStyleCnt="3">
        <dgm:presLayoutVars>
          <dgm:bulletEnabled val="1"/>
        </dgm:presLayoutVars>
      </dgm:prSet>
      <dgm:spPr/>
    </dgm:pt>
    <dgm:pt modelId="{C88082CA-1D65-A94F-A9F7-1991116C0EA5}" type="pres">
      <dgm:prSet presAssocID="{AEF2EB5C-6AC9-4101-A58C-9D043D34C768}" presName="sibTrans" presStyleLbl="sibTrans1D1" presStyleIdx="0" presStyleCnt="2"/>
      <dgm:spPr/>
    </dgm:pt>
    <dgm:pt modelId="{9C95158A-6F2A-C546-AA01-EF5AD99A245D}" type="pres">
      <dgm:prSet presAssocID="{AEF2EB5C-6AC9-4101-A58C-9D043D34C768}" presName="connectorText" presStyleLbl="sibTrans1D1" presStyleIdx="0" presStyleCnt="2"/>
      <dgm:spPr/>
    </dgm:pt>
    <dgm:pt modelId="{57685CD8-6522-5948-B37E-C1800BF83998}" type="pres">
      <dgm:prSet presAssocID="{D201B91F-0E3B-434D-A295-4C9B392E9CB4}" presName="node" presStyleLbl="node1" presStyleIdx="1" presStyleCnt="3">
        <dgm:presLayoutVars>
          <dgm:bulletEnabled val="1"/>
        </dgm:presLayoutVars>
      </dgm:prSet>
      <dgm:spPr/>
    </dgm:pt>
    <dgm:pt modelId="{1905CF95-5FED-7844-9F89-965544415876}" type="pres">
      <dgm:prSet presAssocID="{C4CE7B35-BD1E-4BCF-84AB-E47C4CD2B492}" presName="sibTrans" presStyleLbl="sibTrans1D1" presStyleIdx="1" presStyleCnt="2"/>
      <dgm:spPr/>
    </dgm:pt>
    <dgm:pt modelId="{B583BCAF-5A56-DD4A-8B6F-1DE7CB155737}" type="pres">
      <dgm:prSet presAssocID="{C4CE7B35-BD1E-4BCF-84AB-E47C4CD2B492}" presName="connectorText" presStyleLbl="sibTrans1D1" presStyleIdx="1" presStyleCnt="2"/>
      <dgm:spPr/>
    </dgm:pt>
    <dgm:pt modelId="{8648423D-919D-894D-902B-A86532137449}" type="pres">
      <dgm:prSet presAssocID="{3B9CEEB5-0A12-4E48-A37F-4F211C094339}" presName="node" presStyleLbl="node1" presStyleIdx="2" presStyleCnt="3">
        <dgm:presLayoutVars>
          <dgm:bulletEnabled val="1"/>
        </dgm:presLayoutVars>
      </dgm:prSet>
      <dgm:spPr/>
    </dgm:pt>
  </dgm:ptLst>
  <dgm:cxnLst>
    <dgm:cxn modelId="{F27F3D19-05D6-DA47-AF12-A81C4FE3FAE2}" type="presOf" srcId="{187E3775-784F-44B0-A19E-6F284D9585D2}" destId="{2F902B41-7D17-794C-A3A3-F47DD98AB412}" srcOrd="0" destOrd="0" presId="urn:microsoft.com/office/officeart/2016/7/layout/RepeatingBendingProcessNew"/>
    <dgm:cxn modelId="{C592DD3C-F21F-4D65-9E27-E6D4D17E8FD7}" srcId="{187E3775-784F-44B0-A19E-6F284D9585D2}" destId="{3B9CEEB5-0A12-4E48-A37F-4F211C094339}" srcOrd="2" destOrd="0" parTransId="{C9367961-1E21-4EB2-AEFD-06F42977AADC}" sibTransId="{B6EF1C6D-591F-4D6E-BBBC-6213BE846857}"/>
    <dgm:cxn modelId="{012DBA3F-71D4-A248-9CEC-12B12616ADDD}" type="presOf" srcId="{AEF2EB5C-6AC9-4101-A58C-9D043D34C768}" destId="{C88082CA-1D65-A94F-A9F7-1991116C0EA5}" srcOrd="0" destOrd="0" presId="urn:microsoft.com/office/officeart/2016/7/layout/RepeatingBendingProcessNew"/>
    <dgm:cxn modelId="{5F81CC43-465D-B846-A3ED-4773EC3191B5}" type="presOf" srcId="{C4CE7B35-BD1E-4BCF-84AB-E47C4CD2B492}" destId="{B583BCAF-5A56-DD4A-8B6F-1DE7CB155737}" srcOrd="1" destOrd="0" presId="urn:microsoft.com/office/officeart/2016/7/layout/RepeatingBendingProcessNew"/>
    <dgm:cxn modelId="{3978B081-D680-1140-8074-893ACD51C8F3}" type="presOf" srcId="{AEF2EB5C-6AC9-4101-A58C-9D043D34C768}" destId="{9C95158A-6F2A-C546-AA01-EF5AD99A245D}" srcOrd="1" destOrd="0" presId="urn:microsoft.com/office/officeart/2016/7/layout/RepeatingBendingProcessNew"/>
    <dgm:cxn modelId="{D9519688-07D3-3A48-8EB6-1397A6997631}" type="presOf" srcId="{C4CE7B35-BD1E-4BCF-84AB-E47C4CD2B492}" destId="{1905CF95-5FED-7844-9F89-965544415876}" srcOrd="0" destOrd="0" presId="urn:microsoft.com/office/officeart/2016/7/layout/RepeatingBendingProcessNew"/>
    <dgm:cxn modelId="{6A80848E-F907-B64F-A753-B644927D6FD1}" type="presOf" srcId="{A7702434-1408-4A1D-B58A-A084C17F3E3D}" destId="{FB793068-C9AC-5049-A5D6-70FD25E11C9C}" srcOrd="0" destOrd="0" presId="urn:microsoft.com/office/officeart/2016/7/layout/RepeatingBendingProcessNew"/>
    <dgm:cxn modelId="{DD4047A1-2537-46D1-8A19-68EC9DBEC754}" srcId="{187E3775-784F-44B0-A19E-6F284D9585D2}" destId="{D201B91F-0E3B-434D-A295-4C9B392E9CB4}" srcOrd="1" destOrd="0" parTransId="{563E5762-7BBA-4DB4-8407-026B462B6EF8}" sibTransId="{C4CE7B35-BD1E-4BCF-84AB-E47C4CD2B492}"/>
    <dgm:cxn modelId="{5860FFCC-E54E-7E40-8D88-A0E10F8F8983}" type="presOf" srcId="{D201B91F-0E3B-434D-A295-4C9B392E9CB4}" destId="{57685CD8-6522-5948-B37E-C1800BF83998}" srcOrd="0" destOrd="0" presId="urn:microsoft.com/office/officeart/2016/7/layout/RepeatingBendingProcessNew"/>
    <dgm:cxn modelId="{B18E4FD8-482C-456F-BE7A-995826E0F90E}" srcId="{187E3775-784F-44B0-A19E-6F284D9585D2}" destId="{A7702434-1408-4A1D-B58A-A084C17F3E3D}" srcOrd="0" destOrd="0" parTransId="{F1533B46-876A-44B4-BD90-135E0E0E5F3F}" sibTransId="{AEF2EB5C-6AC9-4101-A58C-9D043D34C768}"/>
    <dgm:cxn modelId="{31BD99EB-E8BF-6E4A-AFBE-B802E25271AD}" type="presOf" srcId="{3B9CEEB5-0A12-4E48-A37F-4F211C094339}" destId="{8648423D-919D-894D-902B-A86532137449}" srcOrd="0" destOrd="0" presId="urn:microsoft.com/office/officeart/2016/7/layout/RepeatingBendingProcessNew"/>
    <dgm:cxn modelId="{3A963952-CDFF-DB48-9C23-8891B2BB2B50}" type="presParOf" srcId="{2F902B41-7D17-794C-A3A3-F47DD98AB412}" destId="{FB793068-C9AC-5049-A5D6-70FD25E11C9C}" srcOrd="0" destOrd="0" presId="urn:microsoft.com/office/officeart/2016/7/layout/RepeatingBendingProcessNew"/>
    <dgm:cxn modelId="{987F5A63-FB54-7A4B-A9E8-4C169454B93B}" type="presParOf" srcId="{2F902B41-7D17-794C-A3A3-F47DD98AB412}" destId="{C88082CA-1D65-A94F-A9F7-1991116C0EA5}" srcOrd="1" destOrd="0" presId="urn:microsoft.com/office/officeart/2016/7/layout/RepeatingBendingProcessNew"/>
    <dgm:cxn modelId="{BB58CF26-2C41-654E-B577-32F6C3E100C9}" type="presParOf" srcId="{C88082CA-1D65-A94F-A9F7-1991116C0EA5}" destId="{9C95158A-6F2A-C546-AA01-EF5AD99A245D}" srcOrd="0" destOrd="0" presId="urn:microsoft.com/office/officeart/2016/7/layout/RepeatingBendingProcessNew"/>
    <dgm:cxn modelId="{157C6BBC-B915-1A4F-BDDD-AD761B7AA446}" type="presParOf" srcId="{2F902B41-7D17-794C-A3A3-F47DD98AB412}" destId="{57685CD8-6522-5948-B37E-C1800BF83998}" srcOrd="2" destOrd="0" presId="urn:microsoft.com/office/officeart/2016/7/layout/RepeatingBendingProcessNew"/>
    <dgm:cxn modelId="{FA6F3E45-2333-3C47-A516-F412DC029C0C}" type="presParOf" srcId="{2F902B41-7D17-794C-A3A3-F47DD98AB412}" destId="{1905CF95-5FED-7844-9F89-965544415876}" srcOrd="3" destOrd="0" presId="urn:microsoft.com/office/officeart/2016/7/layout/RepeatingBendingProcessNew"/>
    <dgm:cxn modelId="{2BB86199-C6F4-E74A-BAA8-C9D4DFBE48FC}" type="presParOf" srcId="{1905CF95-5FED-7844-9F89-965544415876}" destId="{B583BCAF-5A56-DD4A-8B6F-1DE7CB155737}" srcOrd="0" destOrd="0" presId="urn:microsoft.com/office/officeart/2016/7/layout/RepeatingBendingProcessNew"/>
    <dgm:cxn modelId="{23B63B6C-222C-D44C-A8DF-2428EDDC84D0}" type="presParOf" srcId="{2F902B41-7D17-794C-A3A3-F47DD98AB412}" destId="{8648423D-919D-894D-902B-A86532137449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31CB73-0008-4AB4-9E62-9B7DA5C46A4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900557-EB82-4E86-9C51-7DA79C759FCE}">
      <dgm:prSet/>
      <dgm:spPr/>
      <dgm:t>
        <a:bodyPr/>
        <a:lstStyle/>
        <a:p>
          <a:r>
            <a:rPr lang="en-US" dirty="0"/>
            <a:t>Out of the 32 unique individuals met this year, 30 have been diverted from homelessness</a:t>
          </a:r>
        </a:p>
      </dgm:t>
    </dgm:pt>
    <dgm:pt modelId="{5F63F161-0825-467F-9DD1-99D4D7E8A863}" type="parTrans" cxnId="{FEF115E5-70E8-4143-A9CA-6C860C84B3E6}">
      <dgm:prSet/>
      <dgm:spPr/>
      <dgm:t>
        <a:bodyPr/>
        <a:lstStyle/>
        <a:p>
          <a:endParaRPr lang="en-US"/>
        </a:p>
      </dgm:t>
    </dgm:pt>
    <dgm:pt modelId="{5EFB46E0-15AD-4DC9-B41A-2735CD8A7898}" type="sibTrans" cxnId="{FEF115E5-70E8-4143-A9CA-6C860C84B3E6}">
      <dgm:prSet/>
      <dgm:spPr/>
      <dgm:t>
        <a:bodyPr/>
        <a:lstStyle/>
        <a:p>
          <a:endParaRPr lang="en-US"/>
        </a:p>
      </dgm:t>
    </dgm:pt>
    <dgm:pt modelId="{58071251-193A-4704-BFE3-B34D1EF37DEA}">
      <dgm:prSet/>
      <dgm:spPr/>
      <dgm:t>
        <a:bodyPr/>
        <a:lstStyle/>
        <a:p>
          <a:r>
            <a:rPr lang="en-US" dirty="0"/>
            <a:t>6 Live in Private Market Rentals</a:t>
          </a:r>
        </a:p>
      </dgm:t>
    </dgm:pt>
    <dgm:pt modelId="{1D45F19E-0847-4D15-986D-AD9F50A77634}" type="parTrans" cxnId="{E55C7C97-A744-4A68-9988-118F8993EAC1}">
      <dgm:prSet/>
      <dgm:spPr/>
      <dgm:t>
        <a:bodyPr/>
        <a:lstStyle/>
        <a:p>
          <a:endParaRPr lang="en-US"/>
        </a:p>
      </dgm:t>
    </dgm:pt>
    <dgm:pt modelId="{C815FBE6-EA3B-4C97-84D5-36FD15004BDB}" type="sibTrans" cxnId="{E55C7C97-A744-4A68-9988-118F8993EAC1}">
      <dgm:prSet/>
      <dgm:spPr/>
      <dgm:t>
        <a:bodyPr/>
        <a:lstStyle/>
        <a:p>
          <a:endParaRPr lang="en-US"/>
        </a:p>
      </dgm:t>
    </dgm:pt>
    <dgm:pt modelId="{359E09C3-E524-4EAA-A268-E989D79B1896}">
      <dgm:prSet/>
      <dgm:spPr/>
      <dgm:t>
        <a:bodyPr/>
        <a:lstStyle/>
        <a:p>
          <a:r>
            <a:rPr lang="en-US" dirty="0"/>
            <a:t>2 live in YOU Corner Stone Transitional Housing</a:t>
          </a:r>
        </a:p>
      </dgm:t>
    </dgm:pt>
    <dgm:pt modelId="{5714D2A3-4665-4151-AC30-07C980585BC0}" type="parTrans" cxnId="{E4AF5DFC-CD1A-4410-975A-2C74026C02A3}">
      <dgm:prSet/>
      <dgm:spPr/>
      <dgm:t>
        <a:bodyPr/>
        <a:lstStyle/>
        <a:p>
          <a:endParaRPr lang="en-US"/>
        </a:p>
      </dgm:t>
    </dgm:pt>
    <dgm:pt modelId="{CC4CA923-89B8-4877-B2ED-3BD23B4736C5}" type="sibTrans" cxnId="{E4AF5DFC-CD1A-4410-975A-2C74026C02A3}">
      <dgm:prSet/>
      <dgm:spPr/>
      <dgm:t>
        <a:bodyPr/>
        <a:lstStyle/>
        <a:p>
          <a:endParaRPr lang="en-US"/>
        </a:p>
      </dgm:t>
    </dgm:pt>
    <dgm:pt modelId="{8BC11D2E-0216-4E51-8D7D-4B5AE0413481}">
      <dgm:prSet/>
      <dgm:spPr/>
      <dgm:t>
        <a:bodyPr/>
        <a:lstStyle/>
        <a:p>
          <a:r>
            <a:rPr lang="en-US" dirty="0"/>
            <a:t>4 Living in YOU Shelter</a:t>
          </a:r>
        </a:p>
      </dgm:t>
    </dgm:pt>
    <dgm:pt modelId="{14BABB54-1026-40AA-9C3E-C04AF9CD0722}" type="parTrans" cxnId="{55905BBA-5A8C-48E2-A753-C7E9E18D91D2}">
      <dgm:prSet/>
      <dgm:spPr/>
      <dgm:t>
        <a:bodyPr/>
        <a:lstStyle/>
        <a:p>
          <a:endParaRPr lang="en-US"/>
        </a:p>
      </dgm:t>
    </dgm:pt>
    <dgm:pt modelId="{15AC72B3-826A-43E6-877E-2A46FCF9A54C}" type="sibTrans" cxnId="{55905BBA-5A8C-48E2-A753-C7E9E18D91D2}">
      <dgm:prSet/>
      <dgm:spPr/>
      <dgm:t>
        <a:bodyPr/>
        <a:lstStyle/>
        <a:p>
          <a:endParaRPr lang="en-US"/>
        </a:p>
      </dgm:t>
    </dgm:pt>
    <dgm:pt modelId="{B5D70288-D974-4143-9799-B19199DB15F1}">
      <dgm:prSet/>
      <dgm:spPr/>
      <dgm:t>
        <a:bodyPr/>
        <a:lstStyle/>
        <a:p>
          <a:r>
            <a:rPr lang="en-US" dirty="0"/>
            <a:t>6 have returned to live with family</a:t>
          </a:r>
        </a:p>
      </dgm:t>
    </dgm:pt>
    <dgm:pt modelId="{CE4D1F4B-5E00-47D7-A866-25450A2E47BB}" type="parTrans" cxnId="{EF80633C-4D6B-4165-8E3E-59BE3E32F117}">
      <dgm:prSet/>
      <dgm:spPr/>
      <dgm:t>
        <a:bodyPr/>
        <a:lstStyle/>
        <a:p>
          <a:endParaRPr lang="en-US"/>
        </a:p>
      </dgm:t>
    </dgm:pt>
    <dgm:pt modelId="{39D4E683-7165-4015-8C53-B78D0F1A31AB}" type="sibTrans" cxnId="{EF80633C-4D6B-4165-8E3E-59BE3E32F117}">
      <dgm:prSet/>
      <dgm:spPr/>
      <dgm:t>
        <a:bodyPr/>
        <a:lstStyle/>
        <a:p>
          <a:endParaRPr lang="en-US"/>
        </a:p>
      </dgm:t>
    </dgm:pt>
    <dgm:pt modelId="{A05DB8B3-ABA4-42E8-B7C4-E668FE46E2E6}">
      <dgm:prSet/>
      <dgm:spPr/>
      <dgm:t>
        <a:bodyPr/>
        <a:lstStyle/>
        <a:p>
          <a:r>
            <a:rPr lang="en-US" dirty="0"/>
            <a:t>1 Youth in St. Leonard’s Transitional Housing</a:t>
          </a:r>
        </a:p>
      </dgm:t>
    </dgm:pt>
    <dgm:pt modelId="{56BBDDE8-58DA-4248-AF63-4C8428F51828}" type="parTrans" cxnId="{B483FB79-14BB-4A65-B827-527DD7B9F9DE}">
      <dgm:prSet/>
      <dgm:spPr/>
      <dgm:t>
        <a:bodyPr/>
        <a:lstStyle/>
        <a:p>
          <a:endParaRPr lang="en-US"/>
        </a:p>
      </dgm:t>
    </dgm:pt>
    <dgm:pt modelId="{0966AFE4-115F-4011-A1DB-E632C695B135}" type="sibTrans" cxnId="{B483FB79-14BB-4A65-B827-527DD7B9F9DE}">
      <dgm:prSet/>
      <dgm:spPr/>
      <dgm:t>
        <a:bodyPr/>
        <a:lstStyle/>
        <a:p>
          <a:endParaRPr lang="en-US"/>
        </a:p>
      </dgm:t>
    </dgm:pt>
    <dgm:pt modelId="{11798E57-BF99-418D-9616-A88B931EFAFD}">
      <dgm:prSet/>
      <dgm:spPr/>
      <dgm:t>
        <a:bodyPr/>
        <a:lstStyle/>
        <a:p>
          <a:r>
            <a:rPr lang="en-US" dirty="0"/>
            <a:t>9 Youth matched to housing programs through the City of London</a:t>
          </a:r>
        </a:p>
      </dgm:t>
    </dgm:pt>
    <dgm:pt modelId="{9AB4799D-864D-4360-A32B-04E92C214C70}" type="parTrans" cxnId="{B96F244B-9480-4332-BF95-A6B0643AC303}">
      <dgm:prSet/>
      <dgm:spPr/>
      <dgm:t>
        <a:bodyPr/>
        <a:lstStyle/>
        <a:p>
          <a:endParaRPr lang="en-US"/>
        </a:p>
      </dgm:t>
    </dgm:pt>
    <dgm:pt modelId="{19F8931D-7348-4846-B251-CCE588AFBFBA}" type="sibTrans" cxnId="{B96F244B-9480-4332-BF95-A6B0643AC303}">
      <dgm:prSet/>
      <dgm:spPr/>
      <dgm:t>
        <a:bodyPr/>
        <a:lstStyle/>
        <a:p>
          <a:endParaRPr lang="en-US"/>
        </a:p>
      </dgm:t>
    </dgm:pt>
    <dgm:pt modelId="{0D5BEAA0-EE78-4B5E-A7B7-208294B27E55}">
      <dgm:prSet/>
      <dgm:spPr/>
      <dgm:t>
        <a:bodyPr/>
        <a:lstStyle/>
        <a:p>
          <a:r>
            <a:rPr lang="en-US" dirty="0"/>
            <a:t>2 Youth Living in CMHA Transitional Housing</a:t>
          </a:r>
        </a:p>
      </dgm:t>
    </dgm:pt>
    <dgm:pt modelId="{89C9E73F-1FCA-433D-A959-8D3F69C7A2E2}" type="parTrans" cxnId="{29A49E49-2BD0-47AB-BA30-B0688572B339}">
      <dgm:prSet/>
      <dgm:spPr/>
      <dgm:t>
        <a:bodyPr/>
        <a:lstStyle/>
        <a:p>
          <a:endParaRPr lang="en-US"/>
        </a:p>
      </dgm:t>
    </dgm:pt>
    <dgm:pt modelId="{ABB76A60-5732-4E2B-9653-E6D66000283C}" type="sibTrans" cxnId="{29A49E49-2BD0-47AB-BA30-B0688572B339}">
      <dgm:prSet/>
      <dgm:spPr/>
      <dgm:t>
        <a:bodyPr/>
        <a:lstStyle/>
        <a:p>
          <a:endParaRPr lang="en-US"/>
        </a:p>
      </dgm:t>
    </dgm:pt>
    <dgm:pt modelId="{8821F268-59C9-9C49-8C1C-E9B169246D68}" type="pres">
      <dgm:prSet presAssocID="{EE31CB73-0008-4AB4-9E62-9B7DA5C46A47}" presName="diagram" presStyleCnt="0">
        <dgm:presLayoutVars>
          <dgm:dir/>
          <dgm:resizeHandles val="exact"/>
        </dgm:presLayoutVars>
      </dgm:prSet>
      <dgm:spPr/>
    </dgm:pt>
    <dgm:pt modelId="{5BAF3A67-3688-6D4E-93E2-5B530DEC632A}" type="pres">
      <dgm:prSet presAssocID="{B0900557-EB82-4E86-9C51-7DA79C759FCE}" presName="node" presStyleLbl="node1" presStyleIdx="0" presStyleCnt="8">
        <dgm:presLayoutVars>
          <dgm:bulletEnabled val="1"/>
        </dgm:presLayoutVars>
      </dgm:prSet>
      <dgm:spPr/>
    </dgm:pt>
    <dgm:pt modelId="{D90EF691-82D1-4D4F-B07B-45D1035ACB0F}" type="pres">
      <dgm:prSet presAssocID="{5EFB46E0-15AD-4DC9-B41A-2735CD8A7898}" presName="sibTrans" presStyleCnt="0"/>
      <dgm:spPr/>
    </dgm:pt>
    <dgm:pt modelId="{773A7F2B-9DB6-FA49-A5B7-A7489213E98B}" type="pres">
      <dgm:prSet presAssocID="{58071251-193A-4704-BFE3-B34D1EF37DEA}" presName="node" presStyleLbl="node1" presStyleIdx="1" presStyleCnt="8">
        <dgm:presLayoutVars>
          <dgm:bulletEnabled val="1"/>
        </dgm:presLayoutVars>
      </dgm:prSet>
      <dgm:spPr/>
    </dgm:pt>
    <dgm:pt modelId="{27E7DA2C-79CF-A147-A142-E550F1D22599}" type="pres">
      <dgm:prSet presAssocID="{C815FBE6-EA3B-4C97-84D5-36FD15004BDB}" presName="sibTrans" presStyleCnt="0"/>
      <dgm:spPr/>
    </dgm:pt>
    <dgm:pt modelId="{430A9494-47EC-5743-B27E-9F73E8E6FCBE}" type="pres">
      <dgm:prSet presAssocID="{359E09C3-E524-4EAA-A268-E989D79B1896}" presName="node" presStyleLbl="node1" presStyleIdx="2" presStyleCnt="8">
        <dgm:presLayoutVars>
          <dgm:bulletEnabled val="1"/>
        </dgm:presLayoutVars>
      </dgm:prSet>
      <dgm:spPr/>
    </dgm:pt>
    <dgm:pt modelId="{A3B2A682-6565-C046-956B-3C8DDF2F580C}" type="pres">
      <dgm:prSet presAssocID="{CC4CA923-89B8-4877-B2ED-3BD23B4736C5}" presName="sibTrans" presStyleCnt="0"/>
      <dgm:spPr/>
    </dgm:pt>
    <dgm:pt modelId="{457FDD08-62C8-9E4F-A2F8-1B3DEFAB0241}" type="pres">
      <dgm:prSet presAssocID="{8BC11D2E-0216-4E51-8D7D-4B5AE0413481}" presName="node" presStyleLbl="node1" presStyleIdx="3" presStyleCnt="8">
        <dgm:presLayoutVars>
          <dgm:bulletEnabled val="1"/>
        </dgm:presLayoutVars>
      </dgm:prSet>
      <dgm:spPr/>
    </dgm:pt>
    <dgm:pt modelId="{FF51F7CF-92DD-444A-892F-7BA3FF18D7F0}" type="pres">
      <dgm:prSet presAssocID="{15AC72B3-826A-43E6-877E-2A46FCF9A54C}" presName="sibTrans" presStyleCnt="0"/>
      <dgm:spPr/>
    </dgm:pt>
    <dgm:pt modelId="{4F302290-BAAF-6643-B166-E668A6A6B8F2}" type="pres">
      <dgm:prSet presAssocID="{B5D70288-D974-4143-9799-B19199DB15F1}" presName="node" presStyleLbl="node1" presStyleIdx="4" presStyleCnt="8">
        <dgm:presLayoutVars>
          <dgm:bulletEnabled val="1"/>
        </dgm:presLayoutVars>
      </dgm:prSet>
      <dgm:spPr/>
    </dgm:pt>
    <dgm:pt modelId="{95BE0446-F34B-5D46-A21E-EBB2FC07C90F}" type="pres">
      <dgm:prSet presAssocID="{39D4E683-7165-4015-8C53-B78D0F1A31AB}" presName="sibTrans" presStyleCnt="0"/>
      <dgm:spPr/>
    </dgm:pt>
    <dgm:pt modelId="{670EA6B5-4FC1-8243-B462-1E82FA6B7E25}" type="pres">
      <dgm:prSet presAssocID="{A05DB8B3-ABA4-42E8-B7C4-E668FE46E2E6}" presName="node" presStyleLbl="node1" presStyleIdx="5" presStyleCnt="8">
        <dgm:presLayoutVars>
          <dgm:bulletEnabled val="1"/>
        </dgm:presLayoutVars>
      </dgm:prSet>
      <dgm:spPr/>
    </dgm:pt>
    <dgm:pt modelId="{A552AFA5-8714-424D-9562-56A03A88614D}" type="pres">
      <dgm:prSet presAssocID="{0966AFE4-115F-4011-A1DB-E632C695B135}" presName="sibTrans" presStyleCnt="0"/>
      <dgm:spPr/>
    </dgm:pt>
    <dgm:pt modelId="{C0AF6D9F-983D-0947-B033-9F685BD10AC0}" type="pres">
      <dgm:prSet presAssocID="{11798E57-BF99-418D-9616-A88B931EFAFD}" presName="node" presStyleLbl="node1" presStyleIdx="6" presStyleCnt="8">
        <dgm:presLayoutVars>
          <dgm:bulletEnabled val="1"/>
        </dgm:presLayoutVars>
      </dgm:prSet>
      <dgm:spPr/>
    </dgm:pt>
    <dgm:pt modelId="{0EAD54E7-D09D-FB4F-8AF9-4A037CDEB7E9}" type="pres">
      <dgm:prSet presAssocID="{19F8931D-7348-4846-B251-CCE588AFBFBA}" presName="sibTrans" presStyleCnt="0"/>
      <dgm:spPr/>
    </dgm:pt>
    <dgm:pt modelId="{7896FBCB-C40E-6144-8EAC-429AAF0CD8E7}" type="pres">
      <dgm:prSet presAssocID="{0D5BEAA0-EE78-4B5E-A7B7-208294B27E55}" presName="node" presStyleLbl="node1" presStyleIdx="7" presStyleCnt="8">
        <dgm:presLayoutVars>
          <dgm:bulletEnabled val="1"/>
        </dgm:presLayoutVars>
      </dgm:prSet>
      <dgm:spPr/>
    </dgm:pt>
  </dgm:ptLst>
  <dgm:cxnLst>
    <dgm:cxn modelId="{892FFD12-F8AD-9B44-886F-51CC2F112DD6}" type="presOf" srcId="{B5D70288-D974-4143-9799-B19199DB15F1}" destId="{4F302290-BAAF-6643-B166-E668A6A6B8F2}" srcOrd="0" destOrd="0" presId="urn:microsoft.com/office/officeart/2005/8/layout/default"/>
    <dgm:cxn modelId="{C4781619-FE9C-3343-B192-CA585FD8E08E}" type="presOf" srcId="{0D5BEAA0-EE78-4B5E-A7B7-208294B27E55}" destId="{7896FBCB-C40E-6144-8EAC-429AAF0CD8E7}" srcOrd="0" destOrd="0" presId="urn:microsoft.com/office/officeart/2005/8/layout/default"/>
    <dgm:cxn modelId="{EF80633C-4D6B-4165-8E3E-59BE3E32F117}" srcId="{EE31CB73-0008-4AB4-9E62-9B7DA5C46A47}" destId="{B5D70288-D974-4143-9799-B19199DB15F1}" srcOrd="4" destOrd="0" parTransId="{CE4D1F4B-5E00-47D7-A866-25450A2E47BB}" sibTransId="{39D4E683-7165-4015-8C53-B78D0F1A31AB}"/>
    <dgm:cxn modelId="{29A49E49-2BD0-47AB-BA30-B0688572B339}" srcId="{EE31CB73-0008-4AB4-9E62-9B7DA5C46A47}" destId="{0D5BEAA0-EE78-4B5E-A7B7-208294B27E55}" srcOrd="7" destOrd="0" parTransId="{89C9E73F-1FCA-433D-A959-8D3F69C7A2E2}" sibTransId="{ABB76A60-5732-4E2B-9653-E6D66000283C}"/>
    <dgm:cxn modelId="{B96F244B-9480-4332-BF95-A6B0643AC303}" srcId="{EE31CB73-0008-4AB4-9E62-9B7DA5C46A47}" destId="{11798E57-BF99-418D-9616-A88B931EFAFD}" srcOrd="6" destOrd="0" parTransId="{9AB4799D-864D-4360-A32B-04E92C214C70}" sibTransId="{19F8931D-7348-4846-B251-CCE588AFBFBA}"/>
    <dgm:cxn modelId="{9BF3D162-4E89-A347-8133-4E7064116B3E}" type="presOf" srcId="{58071251-193A-4704-BFE3-B34D1EF37DEA}" destId="{773A7F2B-9DB6-FA49-A5B7-A7489213E98B}" srcOrd="0" destOrd="0" presId="urn:microsoft.com/office/officeart/2005/8/layout/default"/>
    <dgm:cxn modelId="{B483FB79-14BB-4A65-B827-527DD7B9F9DE}" srcId="{EE31CB73-0008-4AB4-9E62-9B7DA5C46A47}" destId="{A05DB8B3-ABA4-42E8-B7C4-E668FE46E2E6}" srcOrd="5" destOrd="0" parTransId="{56BBDDE8-58DA-4248-AF63-4C8428F51828}" sibTransId="{0966AFE4-115F-4011-A1DB-E632C695B135}"/>
    <dgm:cxn modelId="{73FC3D83-77B6-7C4E-B3DA-CA822FE878BA}" type="presOf" srcId="{B0900557-EB82-4E86-9C51-7DA79C759FCE}" destId="{5BAF3A67-3688-6D4E-93E2-5B530DEC632A}" srcOrd="0" destOrd="0" presId="urn:microsoft.com/office/officeart/2005/8/layout/default"/>
    <dgm:cxn modelId="{FE479085-BD8F-EF4A-991E-9E417463CB0E}" type="presOf" srcId="{A05DB8B3-ABA4-42E8-B7C4-E668FE46E2E6}" destId="{670EA6B5-4FC1-8243-B462-1E82FA6B7E25}" srcOrd="0" destOrd="0" presId="urn:microsoft.com/office/officeart/2005/8/layout/default"/>
    <dgm:cxn modelId="{14369289-2A08-0641-BB3F-1F4CD6D8C26D}" type="presOf" srcId="{11798E57-BF99-418D-9616-A88B931EFAFD}" destId="{C0AF6D9F-983D-0947-B033-9F685BD10AC0}" srcOrd="0" destOrd="0" presId="urn:microsoft.com/office/officeart/2005/8/layout/default"/>
    <dgm:cxn modelId="{E55C7C97-A744-4A68-9988-118F8993EAC1}" srcId="{EE31CB73-0008-4AB4-9E62-9B7DA5C46A47}" destId="{58071251-193A-4704-BFE3-B34D1EF37DEA}" srcOrd="1" destOrd="0" parTransId="{1D45F19E-0847-4D15-986D-AD9F50A77634}" sibTransId="{C815FBE6-EA3B-4C97-84D5-36FD15004BDB}"/>
    <dgm:cxn modelId="{3306C9B6-B610-1A4B-96B3-C8BF096E8FD2}" type="presOf" srcId="{EE31CB73-0008-4AB4-9E62-9B7DA5C46A47}" destId="{8821F268-59C9-9C49-8C1C-E9B169246D68}" srcOrd="0" destOrd="0" presId="urn:microsoft.com/office/officeart/2005/8/layout/default"/>
    <dgm:cxn modelId="{55905BBA-5A8C-48E2-A753-C7E9E18D91D2}" srcId="{EE31CB73-0008-4AB4-9E62-9B7DA5C46A47}" destId="{8BC11D2E-0216-4E51-8D7D-4B5AE0413481}" srcOrd="3" destOrd="0" parTransId="{14BABB54-1026-40AA-9C3E-C04AF9CD0722}" sibTransId="{15AC72B3-826A-43E6-877E-2A46FCF9A54C}"/>
    <dgm:cxn modelId="{DFDCECCB-3F9C-D34C-8300-06502CEAD63F}" type="presOf" srcId="{8BC11D2E-0216-4E51-8D7D-4B5AE0413481}" destId="{457FDD08-62C8-9E4F-A2F8-1B3DEFAB0241}" srcOrd="0" destOrd="0" presId="urn:microsoft.com/office/officeart/2005/8/layout/default"/>
    <dgm:cxn modelId="{FEF115E5-70E8-4143-A9CA-6C860C84B3E6}" srcId="{EE31CB73-0008-4AB4-9E62-9B7DA5C46A47}" destId="{B0900557-EB82-4E86-9C51-7DA79C759FCE}" srcOrd="0" destOrd="0" parTransId="{5F63F161-0825-467F-9DD1-99D4D7E8A863}" sibTransId="{5EFB46E0-15AD-4DC9-B41A-2735CD8A7898}"/>
    <dgm:cxn modelId="{5753D9EA-E8A9-BE43-9486-9BD8A73459BC}" type="presOf" srcId="{359E09C3-E524-4EAA-A268-E989D79B1896}" destId="{430A9494-47EC-5743-B27E-9F73E8E6FCBE}" srcOrd="0" destOrd="0" presId="urn:microsoft.com/office/officeart/2005/8/layout/default"/>
    <dgm:cxn modelId="{E4AF5DFC-CD1A-4410-975A-2C74026C02A3}" srcId="{EE31CB73-0008-4AB4-9E62-9B7DA5C46A47}" destId="{359E09C3-E524-4EAA-A268-E989D79B1896}" srcOrd="2" destOrd="0" parTransId="{5714D2A3-4665-4151-AC30-07C980585BC0}" sibTransId="{CC4CA923-89B8-4877-B2ED-3BD23B4736C5}"/>
    <dgm:cxn modelId="{9AC90EAA-7339-E44B-AC88-C447EE216688}" type="presParOf" srcId="{8821F268-59C9-9C49-8C1C-E9B169246D68}" destId="{5BAF3A67-3688-6D4E-93E2-5B530DEC632A}" srcOrd="0" destOrd="0" presId="urn:microsoft.com/office/officeart/2005/8/layout/default"/>
    <dgm:cxn modelId="{226A17F1-5E33-884F-B538-B518175702D0}" type="presParOf" srcId="{8821F268-59C9-9C49-8C1C-E9B169246D68}" destId="{D90EF691-82D1-4D4F-B07B-45D1035ACB0F}" srcOrd="1" destOrd="0" presId="urn:microsoft.com/office/officeart/2005/8/layout/default"/>
    <dgm:cxn modelId="{72E4CD2F-BE28-BE4D-9567-D113D5BB9C21}" type="presParOf" srcId="{8821F268-59C9-9C49-8C1C-E9B169246D68}" destId="{773A7F2B-9DB6-FA49-A5B7-A7489213E98B}" srcOrd="2" destOrd="0" presId="urn:microsoft.com/office/officeart/2005/8/layout/default"/>
    <dgm:cxn modelId="{127549F9-68F1-B04A-A29E-3DDE7A6C79DE}" type="presParOf" srcId="{8821F268-59C9-9C49-8C1C-E9B169246D68}" destId="{27E7DA2C-79CF-A147-A142-E550F1D22599}" srcOrd="3" destOrd="0" presId="urn:microsoft.com/office/officeart/2005/8/layout/default"/>
    <dgm:cxn modelId="{5B5CBC5D-317F-EC4B-A897-9BDD8E27DD68}" type="presParOf" srcId="{8821F268-59C9-9C49-8C1C-E9B169246D68}" destId="{430A9494-47EC-5743-B27E-9F73E8E6FCBE}" srcOrd="4" destOrd="0" presId="urn:microsoft.com/office/officeart/2005/8/layout/default"/>
    <dgm:cxn modelId="{44508C2F-BDDF-DF42-B8C0-BE4E11C766CC}" type="presParOf" srcId="{8821F268-59C9-9C49-8C1C-E9B169246D68}" destId="{A3B2A682-6565-C046-956B-3C8DDF2F580C}" srcOrd="5" destOrd="0" presId="urn:microsoft.com/office/officeart/2005/8/layout/default"/>
    <dgm:cxn modelId="{3D1CD363-6A74-F443-8E20-E8AEA9C85D98}" type="presParOf" srcId="{8821F268-59C9-9C49-8C1C-E9B169246D68}" destId="{457FDD08-62C8-9E4F-A2F8-1B3DEFAB0241}" srcOrd="6" destOrd="0" presId="urn:microsoft.com/office/officeart/2005/8/layout/default"/>
    <dgm:cxn modelId="{E1E81B06-CEC7-DE41-83AA-11A304B72BE8}" type="presParOf" srcId="{8821F268-59C9-9C49-8C1C-E9B169246D68}" destId="{FF51F7CF-92DD-444A-892F-7BA3FF18D7F0}" srcOrd="7" destOrd="0" presId="urn:microsoft.com/office/officeart/2005/8/layout/default"/>
    <dgm:cxn modelId="{4F89E673-27CA-9F42-A120-75D0DA0B99AF}" type="presParOf" srcId="{8821F268-59C9-9C49-8C1C-E9B169246D68}" destId="{4F302290-BAAF-6643-B166-E668A6A6B8F2}" srcOrd="8" destOrd="0" presId="urn:microsoft.com/office/officeart/2005/8/layout/default"/>
    <dgm:cxn modelId="{C721CA8D-64AC-8A4B-A000-D71B6A979FE4}" type="presParOf" srcId="{8821F268-59C9-9C49-8C1C-E9B169246D68}" destId="{95BE0446-F34B-5D46-A21E-EBB2FC07C90F}" srcOrd="9" destOrd="0" presId="urn:microsoft.com/office/officeart/2005/8/layout/default"/>
    <dgm:cxn modelId="{41A219CE-B4EE-FE47-A0C5-47730ADEC751}" type="presParOf" srcId="{8821F268-59C9-9C49-8C1C-E9B169246D68}" destId="{670EA6B5-4FC1-8243-B462-1E82FA6B7E25}" srcOrd="10" destOrd="0" presId="urn:microsoft.com/office/officeart/2005/8/layout/default"/>
    <dgm:cxn modelId="{2FA3BA4D-C5CA-0F4D-AD63-AD7FE357C440}" type="presParOf" srcId="{8821F268-59C9-9C49-8C1C-E9B169246D68}" destId="{A552AFA5-8714-424D-9562-56A03A88614D}" srcOrd="11" destOrd="0" presId="urn:microsoft.com/office/officeart/2005/8/layout/default"/>
    <dgm:cxn modelId="{9BFA1DEA-5853-EB4B-857E-B964FD073DCD}" type="presParOf" srcId="{8821F268-59C9-9C49-8C1C-E9B169246D68}" destId="{C0AF6D9F-983D-0947-B033-9F685BD10AC0}" srcOrd="12" destOrd="0" presId="urn:microsoft.com/office/officeart/2005/8/layout/default"/>
    <dgm:cxn modelId="{744CADE2-CE84-764F-958E-BA4CE643DC4F}" type="presParOf" srcId="{8821F268-59C9-9C49-8C1C-E9B169246D68}" destId="{0EAD54E7-D09D-FB4F-8AF9-4A037CDEB7E9}" srcOrd="13" destOrd="0" presId="urn:microsoft.com/office/officeart/2005/8/layout/default"/>
    <dgm:cxn modelId="{3E58FE26-7700-4D45-AD2F-4C9EF07DDA81}" type="presParOf" srcId="{8821F268-59C9-9C49-8C1C-E9B169246D68}" destId="{7896FBCB-C40E-6144-8EAC-429AAF0CD8E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0BF231-E908-A34F-91E6-45ECB7FD88AC}" type="doc">
      <dgm:prSet loTypeId="urn:microsoft.com/office/officeart/2005/8/layout/chevron2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256405C-C8EE-CE47-B48F-E80EB85E3723}">
      <dgm:prSet phldrT="[Text]"/>
      <dgm:spPr/>
      <dgm:t>
        <a:bodyPr/>
        <a:lstStyle/>
        <a:p>
          <a:r>
            <a:rPr lang="en-US" dirty="0"/>
            <a:t>Inclusion</a:t>
          </a:r>
        </a:p>
      </dgm:t>
    </dgm:pt>
    <dgm:pt modelId="{6ECC2B19-84AA-A44D-B228-F449AE07EC8F}" type="parTrans" cxnId="{F6F2560C-4B64-2147-B27E-343A09D204AB}">
      <dgm:prSet/>
      <dgm:spPr/>
      <dgm:t>
        <a:bodyPr/>
        <a:lstStyle/>
        <a:p>
          <a:endParaRPr lang="en-US"/>
        </a:p>
      </dgm:t>
    </dgm:pt>
    <dgm:pt modelId="{4409AC8C-85FC-7B4E-8A9A-0096FD894DE4}" type="sibTrans" cxnId="{F6F2560C-4B64-2147-B27E-343A09D204AB}">
      <dgm:prSet/>
      <dgm:spPr/>
      <dgm:t>
        <a:bodyPr/>
        <a:lstStyle/>
        <a:p>
          <a:endParaRPr lang="en-US"/>
        </a:p>
      </dgm:t>
    </dgm:pt>
    <dgm:pt modelId="{5CB1DFDF-D4BA-9642-8C85-4BA45EA9CD2F}">
      <dgm:prSet phldrT="[Text]" custT="1"/>
      <dgm:spPr/>
      <dgm:t>
        <a:bodyPr/>
        <a:lstStyle/>
        <a:p>
          <a:r>
            <a:rPr lang="en-US" sz="1400" dirty="0"/>
            <a:t>Ages 16-24*</a:t>
          </a:r>
        </a:p>
      </dgm:t>
    </dgm:pt>
    <dgm:pt modelId="{3DEA9268-544D-374F-9106-B1E7E64D6958}" type="parTrans" cxnId="{42EAB9CC-5048-F149-A288-0B4CEAB1E83D}">
      <dgm:prSet/>
      <dgm:spPr/>
      <dgm:t>
        <a:bodyPr/>
        <a:lstStyle/>
        <a:p>
          <a:endParaRPr lang="en-US"/>
        </a:p>
      </dgm:t>
    </dgm:pt>
    <dgm:pt modelId="{DBECD243-4616-D04C-BBC4-1D8FECCA0E37}" type="sibTrans" cxnId="{42EAB9CC-5048-F149-A288-0B4CEAB1E83D}">
      <dgm:prSet/>
      <dgm:spPr/>
      <dgm:t>
        <a:bodyPr/>
        <a:lstStyle/>
        <a:p>
          <a:endParaRPr lang="en-US"/>
        </a:p>
      </dgm:t>
    </dgm:pt>
    <dgm:pt modelId="{08FB5E46-B8FE-634B-A700-A43366850B92}">
      <dgm:prSet phldrT="[Text]" custT="1"/>
      <dgm:spPr/>
      <dgm:t>
        <a:bodyPr/>
        <a:lstStyle/>
        <a:p>
          <a:r>
            <a:rPr lang="en-US" sz="1400" dirty="0"/>
            <a:t>Homeless or at-risk of homelessness</a:t>
          </a:r>
        </a:p>
      </dgm:t>
    </dgm:pt>
    <dgm:pt modelId="{6675CDBC-C183-CD43-A501-4BB1E62E204E}" type="parTrans" cxnId="{54F4C5FA-F3C2-3F40-B1B7-B9CCA96EDC79}">
      <dgm:prSet/>
      <dgm:spPr/>
      <dgm:t>
        <a:bodyPr/>
        <a:lstStyle/>
        <a:p>
          <a:endParaRPr lang="en-US"/>
        </a:p>
      </dgm:t>
    </dgm:pt>
    <dgm:pt modelId="{DE30D06C-DD78-A945-91AE-284A9115855D}" type="sibTrans" cxnId="{54F4C5FA-F3C2-3F40-B1B7-B9CCA96EDC79}">
      <dgm:prSet/>
      <dgm:spPr/>
      <dgm:t>
        <a:bodyPr/>
        <a:lstStyle/>
        <a:p>
          <a:endParaRPr lang="en-US"/>
        </a:p>
      </dgm:t>
    </dgm:pt>
    <dgm:pt modelId="{CA633F0B-6BE0-8846-B125-90F0BF081531}">
      <dgm:prSet phldrT="[Text]"/>
      <dgm:spPr/>
      <dgm:t>
        <a:bodyPr/>
        <a:lstStyle/>
        <a:p>
          <a:r>
            <a:rPr lang="en-US" dirty="0"/>
            <a:t>Program</a:t>
          </a:r>
          <a:r>
            <a:rPr lang="en-US" baseline="0" dirty="0"/>
            <a:t> Utilization</a:t>
          </a:r>
          <a:endParaRPr lang="en-US" dirty="0"/>
        </a:p>
      </dgm:t>
    </dgm:pt>
    <dgm:pt modelId="{07E0D6CA-363A-2746-A04D-D1121FE13517}" type="parTrans" cxnId="{E276AEC5-0144-C848-BC21-4CB5A13C4ECF}">
      <dgm:prSet/>
      <dgm:spPr/>
      <dgm:t>
        <a:bodyPr/>
        <a:lstStyle/>
        <a:p>
          <a:endParaRPr lang="en-US"/>
        </a:p>
      </dgm:t>
    </dgm:pt>
    <dgm:pt modelId="{52A733B1-DC5B-DE43-A7EF-63820EA3A9CF}" type="sibTrans" cxnId="{E276AEC5-0144-C848-BC21-4CB5A13C4ECF}">
      <dgm:prSet/>
      <dgm:spPr/>
      <dgm:t>
        <a:bodyPr/>
        <a:lstStyle/>
        <a:p>
          <a:endParaRPr lang="en-US"/>
        </a:p>
      </dgm:t>
    </dgm:pt>
    <dgm:pt modelId="{B4DE77A0-D5E9-124B-A1E6-1533D0ED8CE4}">
      <dgm:prSet phldrT="[Text]"/>
      <dgm:spPr/>
      <dgm:t>
        <a:bodyPr/>
        <a:lstStyle/>
        <a:p>
          <a:r>
            <a:rPr lang="en-US" dirty="0"/>
            <a:t>Interview Sample</a:t>
          </a:r>
        </a:p>
      </dgm:t>
    </dgm:pt>
    <dgm:pt modelId="{E2B998E7-9770-2349-9DDF-C2E7B3B88693}" type="parTrans" cxnId="{D21503A9-5FEB-ED4D-B3CD-2CE27C84877C}">
      <dgm:prSet/>
      <dgm:spPr/>
      <dgm:t>
        <a:bodyPr/>
        <a:lstStyle/>
        <a:p>
          <a:endParaRPr lang="en-US"/>
        </a:p>
      </dgm:t>
    </dgm:pt>
    <dgm:pt modelId="{5EB98EBD-AEAA-9445-8444-ACCA297019D2}" type="sibTrans" cxnId="{D21503A9-5FEB-ED4D-B3CD-2CE27C84877C}">
      <dgm:prSet/>
      <dgm:spPr/>
      <dgm:t>
        <a:bodyPr/>
        <a:lstStyle/>
        <a:p>
          <a:endParaRPr lang="en-US"/>
        </a:p>
      </dgm:t>
    </dgm:pt>
    <dgm:pt modelId="{1B701A16-CA30-E94B-85E0-ADD029BE71E7}">
      <dgm:prSet phldrT="[Text]" custT="1"/>
      <dgm:spPr/>
      <dgm:t>
        <a:bodyPr/>
        <a:lstStyle/>
        <a:p>
          <a:r>
            <a:rPr lang="en-US" sz="1400" i="1" dirty="0"/>
            <a:t>N</a:t>
          </a:r>
          <a:r>
            <a:rPr lang="en-US" sz="1400" dirty="0"/>
            <a:t>=27</a:t>
          </a:r>
        </a:p>
      </dgm:t>
    </dgm:pt>
    <dgm:pt modelId="{0FD543E1-498B-8240-9CBE-B6FF9FE0271E}" type="parTrans" cxnId="{A30D945C-60E9-7A48-A268-73F536AEBC95}">
      <dgm:prSet/>
      <dgm:spPr/>
      <dgm:t>
        <a:bodyPr/>
        <a:lstStyle/>
        <a:p>
          <a:endParaRPr lang="en-US"/>
        </a:p>
      </dgm:t>
    </dgm:pt>
    <dgm:pt modelId="{C4FC75C1-65BA-6F41-BC08-4A893FB7A96C}" type="sibTrans" cxnId="{A30D945C-60E9-7A48-A268-73F536AEBC95}">
      <dgm:prSet/>
      <dgm:spPr/>
      <dgm:t>
        <a:bodyPr/>
        <a:lstStyle/>
        <a:p>
          <a:endParaRPr lang="en-US"/>
        </a:p>
      </dgm:t>
    </dgm:pt>
    <dgm:pt modelId="{96A12305-8225-3947-AE19-830FAA3B4C40}">
      <dgm:prSet phldrT="[Text]" custT="1"/>
      <dgm:spPr/>
      <dgm:t>
        <a:bodyPr/>
        <a:lstStyle/>
        <a:p>
          <a:r>
            <a:rPr lang="en-US" sz="1400" dirty="0"/>
            <a:t>Age: </a:t>
          </a:r>
          <a:r>
            <a:rPr lang="en-US" sz="1400" i="1" dirty="0"/>
            <a:t>M</a:t>
          </a:r>
          <a:r>
            <a:rPr lang="en-US" sz="1400" dirty="0"/>
            <a:t>=20.3, </a:t>
          </a:r>
          <a:r>
            <a:rPr lang="en-US" sz="1400" i="1" dirty="0"/>
            <a:t>SD</a:t>
          </a:r>
          <a:r>
            <a:rPr lang="en-US" sz="1400" dirty="0"/>
            <a:t>=2.9</a:t>
          </a:r>
        </a:p>
      </dgm:t>
    </dgm:pt>
    <dgm:pt modelId="{1A2031B1-FD38-D94F-BB50-0A3BDCD09E43}" type="parTrans" cxnId="{BCF56FEB-E901-0149-ADC9-DD31EEDDF75C}">
      <dgm:prSet/>
      <dgm:spPr/>
      <dgm:t>
        <a:bodyPr/>
        <a:lstStyle/>
        <a:p>
          <a:endParaRPr lang="en-US"/>
        </a:p>
      </dgm:t>
    </dgm:pt>
    <dgm:pt modelId="{1ED4BAEA-18DC-BD49-86D8-659B4A4F6C3A}" type="sibTrans" cxnId="{BCF56FEB-E901-0149-ADC9-DD31EEDDF75C}">
      <dgm:prSet/>
      <dgm:spPr/>
      <dgm:t>
        <a:bodyPr/>
        <a:lstStyle/>
        <a:p>
          <a:endParaRPr lang="en-US"/>
        </a:p>
      </dgm:t>
    </dgm:pt>
    <dgm:pt modelId="{3F5C6ECF-5221-4947-AD7F-2A1F72B0D2E9}">
      <dgm:prSet phldrT="[Text]" custT="1"/>
      <dgm:spPr/>
      <dgm:t>
        <a:bodyPr/>
        <a:lstStyle/>
        <a:p>
          <a:r>
            <a:rPr lang="en-US" sz="1400" dirty="0"/>
            <a:t>Psychiatric inpatient</a:t>
          </a:r>
        </a:p>
      </dgm:t>
    </dgm:pt>
    <dgm:pt modelId="{883B4782-A93F-BD4A-89EE-694BBBBB2AF6}" type="parTrans" cxnId="{F926FEB4-D700-434A-81A3-A3976E8425CD}">
      <dgm:prSet/>
      <dgm:spPr/>
      <dgm:t>
        <a:bodyPr/>
        <a:lstStyle/>
        <a:p>
          <a:endParaRPr lang="en-US"/>
        </a:p>
      </dgm:t>
    </dgm:pt>
    <dgm:pt modelId="{539FD044-464E-024F-B0E6-652B730E3F8B}" type="sibTrans" cxnId="{F926FEB4-D700-434A-81A3-A3976E8425CD}">
      <dgm:prSet/>
      <dgm:spPr/>
      <dgm:t>
        <a:bodyPr/>
        <a:lstStyle/>
        <a:p>
          <a:endParaRPr lang="en-US"/>
        </a:p>
      </dgm:t>
    </dgm:pt>
    <dgm:pt modelId="{22FD1052-3AC5-5C48-9E39-D2C0670D0376}">
      <dgm:prSet phldrT="[Text]" custT="1"/>
      <dgm:spPr/>
      <dgm:t>
        <a:bodyPr/>
        <a:lstStyle/>
        <a:p>
          <a:r>
            <a:rPr lang="en-US" sz="1400" dirty="0"/>
            <a:t>11 Male (40.7%); 15 Females (55.6%); 1 Transgender (3.7%)</a:t>
          </a:r>
        </a:p>
      </dgm:t>
    </dgm:pt>
    <dgm:pt modelId="{89123B5C-E376-6C40-813C-69B198633D3D}" type="parTrans" cxnId="{6F68E7D0-DCC2-C14E-A561-AD88B55EAE6F}">
      <dgm:prSet/>
      <dgm:spPr/>
      <dgm:t>
        <a:bodyPr/>
        <a:lstStyle/>
        <a:p>
          <a:endParaRPr lang="en-US"/>
        </a:p>
      </dgm:t>
    </dgm:pt>
    <dgm:pt modelId="{336DD1C6-90CA-B948-AC11-BFF43BFB2540}" type="sibTrans" cxnId="{6F68E7D0-DCC2-C14E-A561-AD88B55EAE6F}">
      <dgm:prSet/>
      <dgm:spPr/>
      <dgm:t>
        <a:bodyPr/>
        <a:lstStyle/>
        <a:p>
          <a:endParaRPr lang="en-US"/>
        </a:p>
      </dgm:t>
    </dgm:pt>
    <dgm:pt modelId="{ECF9DAB7-D7A0-7941-8C64-3A982623F865}">
      <dgm:prSet phldrT="[Text]" custT="1"/>
      <dgm:spPr/>
      <dgm:t>
        <a:bodyPr/>
        <a:lstStyle/>
        <a:p>
          <a:r>
            <a:rPr lang="en-US" sz="1400" b="0" dirty="0">
              <a:solidFill>
                <a:schemeClr val="tx1"/>
              </a:solidFill>
            </a:rPr>
            <a:t>(As of September 2023)</a:t>
          </a:r>
        </a:p>
      </dgm:t>
    </dgm:pt>
    <dgm:pt modelId="{51020F33-A78A-474A-A12D-02CB47F06A53}" type="parTrans" cxnId="{50026C6E-3960-3841-A5AD-CB45A6F46299}">
      <dgm:prSet/>
      <dgm:spPr/>
      <dgm:t>
        <a:bodyPr/>
        <a:lstStyle/>
        <a:p>
          <a:endParaRPr lang="en-US"/>
        </a:p>
      </dgm:t>
    </dgm:pt>
    <dgm:pt modelId="{E3A3AF55-BAAB-9E41-B8A2-41B13B37E2CD}" type="sibTrans" cxnId="{50026C6E-3960-3841-A5AD-CB45A6F46299}">
      <dgm:prSet/>
      <dgm:spPr/>
      <dgm:t>
        <a:bodyPr/>
        <a:lstStyle/>
        <a:p>
          <a:endParaRPr lang="en-US"/>
        </a:p>
      </dgm:t>
    </dgm:pt>
    <dgm:pt modelId="{8694EF20-BDAD-3D4B-86AF-ED5E7E61D436}">
      <dgm:prSet phldrT="[Text]" custT="1"/>
      <dgm:spPr/>
      <dgm:t>
        <a:bodyPr/>
        <a:lstStyle/>
        <a:p>
          <a:r>
            <a:rPr lang="en-US" sz="1400" dirty="0"/>
            <a:t>Ethnic/Racial/Cultural group (Missing: </a:t>
          </a:r>
          <a:r>
            <a:rPr lang="en-US" sz="1400" i="1" dirty="0"/>
            <a:t>n</a:t>
          </a:r>
          <a:r>
            <a:rPr lang="en-US" sz="1400" i="0" dirty="0"/>
            <a:t>=1)</a:t>
          </a:r>
          <a:endParaRPr lang="en-US" sz="1400" dirty="0"/>
        </a:p>
      </dgm:t>
    </dgm:pt>
    <dgm:pt modelId="{771BCFF4-8A22-7543-931D-9440EE089888}" type="parTrans" cxnId="{F3A91A2C-0F5F-FA41-B3E7-BDB9B6FBFEAF}">
      <dgm:prSet/>
      <dgm:spPr/>
      <dgm:t>
        <a:bodyPr/>
        <a:lstStyle/>
        <a:p>
          <a:endParaRPr lang="en-US"/>
        </a:p>
      </dgm:t>
    </dgm:pt>
    <dgm:pt modelId="{F7DB73B4-A4AB-3745-871F-56299F91E0E2}" type="sibTrans" cxnId="{F3A91A2C-0F5F-FA41-B3E7-BDB9B6FBFEAF}">
      <dgm:prSet/>
      <dgm:spPr/>
      <dgm:t>
        <a:bodyPr/>
        <a:lstStyle/>
        <a:p>
          <a:endParaRPr lang="en-US"/>
        </a:p>
      </dgm:t>
    </dgm:pt>
    <dgm:pt modelId="{3AEC04C7-89DF-5D4E-9B42-100654914E30}">
      <dgm:prSet phldrT="[Text]" custT="1"/>
      <dgm:spPr/>
      <dgm:t>
        <a:bodyPr/>
        <a:lstStyle/>
        <a:p>
          <a:r>
            <a:rPr lang="en-US" sz="1400" dirty="0"/>
            <a:t> European origins (Caucasian): </a:t>
          </a:r>
          <a:r>
            <a:rPr lang="en-US" sz="1400" i="1" dirty="0"/>
            <a:t>n</a:t>
          </a:r>
          <a:r>
            <a:rPr lang="en-US" sz="1400" i="0" dirty="0"/>
            <a:t>=17</a:t>
          </a:r>
          <a:endParaRPr lang="en-US" sz="1400" dirty="0"/>
        </a:p>
      </dgm:t>
    </dgm:pt>
    <dgm:pt modelId="{BDDEDFC8-D443-2942-8153-A40ECE69619D}" type="parTrans" cxnId="{EA2BE8A9-D4F7-AE4F-ADEA-84D680C2DE15}">
      <dgm:prSet/>
      <dgm:spPr/>
      <dgm:t>
        <a:bodyPr/>
        <a:lstStyle/>
        <a:p>
          <a:endParaRPr lang="en-US"/>
        </a:p>
      </dgm:t>
    </dgm:pt>
    <dgm:pt modelId="{DFCD37A1-FBF2-6D4C-A7C5-15FE26413B6D}" type="sibTrans" cxnId="{EA2BE8A9-D4F7-AE4F-ADEA-84D680C2DE15}">
      <dgm:prSet/>
      <dgm:spPr/>
      <dgm:t>
        <a:bodyPr/>
        <a:lstStyle/>
        <a:p>
          <a:endParaRPr lang="en-US"/>
        </a:p>
      </dgm:t>
    </dgm:pt>
    <dgm:pt modelId="{A988774A-44E6-D14A-BF8E-B86E1B8F25A6}">
      <dgm:prSet phldrT="[Text]" custT="1"/>
      <dgm:spPr/>
      <dgm:t>
        <a:bodyPr/>
        <a:lstStyle/>
        <a:p>
          <a:r>
            <a:rPr lang="en-US" sz="1400" dirty="0"/>
            <a:t> Indigenous: </a:t>
          </a:r>
          <a:r>
            <a:rPr lang="en-US" sz="1400" i="1" dirty="0"/>
            <a:t>n</a:t>
          </a:r>
          <a:r>
            <a:rPr lang="en-US" sz="1400" i="0" dirty="0"/>
            <a:t>=3</a:t>
          </a:r>
          <a:endParaRPr lang="en-US" sz="1400" dirty="0"/>
        </a:p>
      </dgm:t>
    </dgm:pt>
    <dgm:pt modelId="{780271CA-4C43-9A4E-A87C-A7D36D97886C}" type="parTrans" cxnId="{D580EA5E-CDBA-1B4D-9882-B44AA17D55F4}">
      <dgm:prSet/>
      <dgm:spPr/>
      <dgm:t>
        <a:bodyPr/>
        <a:lstStyle/>
        <a:p>
          <a:endParaRPr lang="en-US"/>
        </a:p>
      </dgm:t>
    </dgm:pt>
    <dgm:pt modelId="{3136C5E4-94B0-E443-B8BE-3FE02F100C04}" type="sibTrans" cxnId="{D580EA5E-CDBA-1B4D-9882-B44AA17D55F4}">
      <dgm:prSet/>
      <dgm:spPr/>
      <dgm:t>
        <a:bodyPr/>
        <a:lstStyle/>
        <a:p>
          <a:endParaRPr lang="en-US"/>
        </a:p>
      </dgm:t>
    </dgm:pt>
    <dgm:pt modelId="{11C3D7AB-8C76-6240-9B94-7D2DEFE02C94}">
      <dgm:prSet phldrT="[Text]" custT="1"/>
      <dgm:spPr/>
      <dgm:t>
        <a:bodyPr/>
        <a:lstStyle/>
        <a:p>
          <a:r>
            <a:rPr lang="en-US" sz="1400" dirty="0"/>
            <a:t> Visible minority: </a:t>
          </a:r>
          <a:r>
            <a:rPr lang="en-US" sz="1400" i="1" dirty="0"/>
            <a:t>n</a:t>
          </a:r>
          <a:r>
            <a:rPr lang="en-US" sz="1400" i="0" dirty="0"/>
            <a:t>=6</a:t>
          </a:r>
          <a:endParaRPr lang="en-US" sz="1400" dirty="0"/>
        </a:p>
      </dgm:t>
    </dgm:pt>
    <dgm:pt modelId="{798C65A8-5455-D940-8B75-620D07CC204F}" type="parTrans" cxnId="{F34CF9FA-49CD-6C46-B2C4-98B9776CA4C6}">
      <dgm:prSet/>
      <dgm:spPr/>
      <dgm:t>
        <a:bodyPr/>
        <a:lstStyle/>
        <a:p>
          <a:endParaRPr lang="en-US"/>
        </a:p>
      </dgm:t>
    </dgm:pt>
    <dgm:pt modelId="{5D148054-C336-514A-BA6D-8D961744130D}" type="sibTrans" cxnId="{F34CF9FA-49CD-6C46-B2C4-98B9776CA4C6}">
      <dgm:prSet/>
      <dgm:spPr/>
      <dgm:t>
        <a:bodyPr/>
        <a:lstStyle/>
        <a:p>
          <a:endParaRPr lang="en-US"/>
        </a:p>
      </dgm:t>
    </dgm:pt>
    <dgm:pt modelId="{D7D6B6A4-4E80-2C41-8C9A-D770623233E2}">
      <dgm:prSet phldrT="[Text]" custT="1"/>
      <dgm:spPr/>
      <dgm:t>
        <a:bodyPr/>
        <a:lstStyle/>
        <a:p>
          <a:r>
            <a:rPr lang="en-US" sz="1400" b="0" i="1" dirty="0">
              <a:solidFill>
                <a:schemeClr val="tx1"/>
              </a:solidFill>
            </a:rPr>
            <a:t>N</a:t>
          </a:r>
          <a:r>
            <a:rPr lang="en-US" sz="1400" b="0" i="0" dirty="0">
              <a:solidFill>
                <a:schemeClr val="tx1"/>
              </a:solidFill>
            </a:rPr>
            <a:t>=32</a:t>
          </a:r>
          <a:endParaRPr lang="en-US" sz="1400" b="0" i="1" dirty="0">
            <a:solidFill>
              <a:schemeClr val="tx1"/>
            </a:solidFill>
          </a:endParaRPr>
        </a:p>
      </dgm:t>
    </dgm:pt>
    <dgm:pt modelId="{6CF7C302-36DE-5843-AC0A-333A4A0783BA}" type="parTrans" cxnId="{064EDF02-58A1-5947-B075-E88B07D2E1C6}">
      <dgm:prSet/>
      <dgm:spPr/>
      <dgm:t>
        <a:bodyPr/>
        <a:lstStyle/>
        <a:p>
          <a:endParaRPr lang="en-US"/>
        </a:p>
      </dgm:t>
    </dgm:pt>
    <dgm:pt modelId="{996131F5-B108-E841-83CF-93D59B37EA9D}" type="sibTrans" cxnId="{064EDF02-58A1-5947-B075-E88B07D2E1C6}">
      <dgm:prSet/>
      <dgm:spPr/>
      <dgm:t>
        <a:bodyPr/>
        <a:lstStyle/>
        <a:p>
          <a:endParaRPr lang="en-US"/>
        </a:p>
      </dgm:t>
    </dgm:pt>
    <dgm:pt modelId="{8F204E52-2DA9-F248-BBBF-4D8249B0BA06}" type="pres">
      <dgm:prSet presAssocID="{D10BF231-E908-A34F-91E6-45ECB7FD88AC}" presName="linearFlow" presStyleCnt="0">
        <dgm:presLayoutVars>
          <dgm:dir/>
          <dgm:animLvl val="lvl"/>
          <dgm:resizeHandles val="exact"/>
        </dgm:presLayoutVars>
      </dgm:prSet>
      <dgm:spPr/>
    </dgm:pt>
    <dgm:pt modelId="{C7C08654-CACF-5B4D-81E1-E765A22C54F1}" type="pres">
      <dgm:prSet presAssocID="{4256405C-C8EE-CE47-B48F-E80EB85E3723}" presName="composite" presStyleCnt="0"/>
      <dgm:spPr/>
    </dgm:pt>
    <dgm:pt modelId="{D0A613C1-2BCF-4A47-9A02-FF5E57EF2E2B}" type="pres">
      <dgm:prSet presAssocID="{4256405C-C8EE-CE47-B48F-E80EB85E3723}" presName="parentText" presStyleLbl="alignNode1" presStyleIdx="0" presStyleCnt="3" custLinFactNeighborY="-48437">
        <dgm:presLayoutVars>
          <dgm:chMax val="1"/>
          <dgm:bulletEnabled val="1"/>
        </dgm:presLayoutVars>
      </dgm:prSet>
      <dgm:spPr/>
    </dgm:pt>
    <dgm:pt modelId="{9F691DDC-B391-7449-BB9A-898361E63D2E}" type="pres">
      <dgm:prSet presAssocID="{4256405C-C8EE-CE47-B48F-E80EB85E3723}" presName="descendantText" presStyleLbl="alignAcc1" presStyleIdx="0" presStyleCnt="3" custScaleY="100000">
        <dgm:presLayoutVars>
          <dgm:bulletEnabled val="1"/>
        </dgm:presLayoutVars>
      </dgm:prSet>
      <dgm:spPr/>
    </dgm:pt>
    <dgm:pt modelId="{69666A41-5C73-2247-9F81-94C1ED4DFFF8}" type="pres">
      <dgm:prSet presAssocID="{4409AC8C-85FC-7B4E-8A9A-0096FD894DE4}" presName="sp" presStyleCnt="0"/>
      <dgm:spPr/>
    </dgm:pt>
    <dgm:pt modelId="{64BFD093-3759-4742-8F8F-F2FE47681BB4}" type="pres">
      <dgm:prSet presAssocID="{CA633F0B-6BE0-8846-B125-90F0BF081531}" presName="composite" presStyleCnt="0"/>
      <dgm:spPr/>
    </dgm:pt>
    <dgm:pt modelId="{3AB02DDA-61CC-8A4C-9DE0-F044B9C81FA5}" type="pres">
      <dgm:prSet presAssocID="{CA633F0B-6BE0-8846-B125-90F0BF08153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55988C6-EA5C-5C48-9F23-73FBF1526E26}" type="pres">
      <dgm:prSet presAssocID="{CA633F0B-6BE0-8846-B125-90F0BF081531}" presName="descendantText" presStyleLbl="alignAcc1" presStyleIdx="1" presStyleCnt="3">
        <dgm:presLayoutVars>
          <dgm:bulletEnabled val="1"/>
        </dgm:presLayoutVars>
      </dgm:prSet>
      <dgm:spPr/>
    </dgm:pt>
    <dgm:pt modelId="{3DF6DFA6-2205-AF48-BEF8-C71EFC9F6B89}" type="pres">
      <dgm:prSet presAssocID="{52A733B1-DC5B-DE43-A7EF-63820EA3A9CF}" presName="sp" presStyleCnt="0"/>
      <dgm:spPr/>
    </dgm:pt>
    <dgm:pt modelId="{A5F94CAD-696D-1E43-9023-A85959592BC6}" type="pres">
      <dgm:prSet presAssocID="{B4DE77A0-D5E9-124B-A1E6-1533D0ED8CE4}" presName="composite" presStyleCnt="0"/>
      <dgm:spPr/>
    </dgm:pt>
    <dgm:pt modelId="{5DA6024D-76EF-434B-BE74-402C5954F605}" type="pres">
      <dgm:prSet presAssocID="{B4DE77A0-D5E9-124B-A1E6-1533D0ED8CE4}" presName="parentText" presStyleLbl="alignNode1" presStyleIdx="2" presStyleCnt="3" custLinFactNeighborY="-27452">
        <dgm:presLayoutVars>
          <dgm:chMax val="1"/>
          <dgm:bulletEnabled val="1"/>
        </dgm:presLayoutVars>
      </dgm:prSet>
      <dgm:spPr/>
    </dgm:pt>
    <dgm:pt modelId="{F2FD41EF-7509-3A49-BF62-CBBECB995D5E}" type="pres">
      <dgm:prSet presAssocID="{B4DE77A0-D5E9-124B-A1E6-1533D0ED8CE4}" presName="descendantText" presStyleLbl="alignAcc1" presStyleIdx="2" presStyleCnt="3" custScaleY="226149">
        <dgm:presLayoutVars>
          <dgm:bulletEnabled val="1"/>
        </dgm:presLayoutVars>
      </dgm:prSet>
      <dgm:spPr/>
    </dgm:pt>
  </dgm:ptLst>
  <dgm:cxnLst>
    <dgm:cxn modelId="{064EDF02-58A1-5947-B075-E88B07D2E1C6}" srcId="{CA633F0B-6BE0-8846-B125-90F0BF081531}" destId="{D7D6B6A4-4E80-2C41-8C9A-D770623233E2}" srcOrd="1" destOrd="0" parTransId="{6CF7C302-36DE-5843-AC0A-333A4A0783BA}" sibTransId="{996131F5-B108-E841-83CF-93D59B37EA9D}"/>
    <dgm:cxn modelId="{F6F2560C-4B64-2147-B27E-343A09D204AB}" srcId="{D10BF231-E908-A34F-91E6-45ECB7FD88AC}" destId="{4256405C-C8EE-CE47-B48F-E80EB85E3723}" srcOrd="0" destOrd="0" parTransId="{6ECC2B19-84AA-A44D-B228-F449AE07EC8F}" sibTransId="{4409AC8C-85FC-7B4E-8A9A-0096FD894DE4}"/>
    <dgm:cxn modelId="{8599980F-A9FC-C147-B9E1-7A3A97ACC65C}" type="presOf" srcId="{3AEC04C7-89DF-5D4E-9B42-100654914E30}" destId="{F2FD41EF-7509-3A49-BF62-CBBECB995D5E}" srcOrd="0" destOrd="4" presId="urn:microsoft.com/office/officeart/2005/8/layout/chevron2"/>
    <dgm:cxn modelId="{06886917-6567-3349-9CB6-529A804C5E6B}" type="presOf" srcId="{B4DE77A0-D5E9-124B-A1E6-1533D0ED8CE4}" destId="{5DA6024D-76EF-434B-BE74-402C5954F605}" srcOrd="0" destOrd="0" presId="urn:microsoft.com/office/officeart/2005/8/layout/chevron2"/>
    <dgm:cxn modelId="{22EAE41A-A5DE-A74D-8E03-06BD3E4835E0}" type="presOf" srcId="{3F5C6ECF-5221-4947-AD7F-2A1F72B0D2E9}" destId="{9F691DDC-B391-7449-BB9A-898361E63D2E}" srcOrd="0" destOrd="2" presId="urn:microsoft.com/office/officeart/2005/8/layout/chevron2"/>
    <dgm:cxn modelId="{BFFBFA20-F8C9-024C-B3B8-8CDD4B4C6DC2}" type="presOf" srcId="{8694EF20-BDAD-3D4B-86AF-ED5E7E61D436}" destId="{F2FD41EF-7509-3A49-BF62-CBBECB995D5E}" srcOrd="0" destOrd="3" presId="urn:microsoft.com/office/officeart/2005/8/layout/chevron2"/>
    <dgm:cxn modelId="{E4B6D427-1B43-DC41-A466-0AC2DEEC453D}" type="presOf" srcId="{08FB5E46-B8FE-634B-A700-A43366850B92}" destId="{9F691DDC-B391-7449-BB9A-898361E63D2E}" srcOrd="0" destOrd="1" presId="urn:microsoft.com/office/officeart/2005/8/layout/chevron2"/>
    <dgm:cxn modelId="{F3A91A2C-0F5F-FA41-B3E7-BDB9B6FBFEAF}" srcId="{B4DE77A0-D5E9-124B-A1E6-1533D0ED8CE4}" destId="{8694EF20-BDAD-3D4B-86AF-ED5E7E61D436}" srcOrd="3" destOrd="0" parTransId="{771BCFF4-8A22-7543-931D-9440EE089888}" sibTransId="{F7DB73B4-A4AB-3745-871F-56299F91E0E2}"/>
    <dgm:cxn modelId="{2F59053E-A820-8048-9F57-988272AB699B}" type="presOf" srcId="{22FD1052-3AC5-5C48-9E39-D2C0670D0376}" destId="{F2FD41EF-7509-3A49-BF62-CBBECB995D5E}" srcOrd="0" destOrd="1" presId="urn:microsoft.com/office/officeart/2005/8/layout/chevron2"/>
    <dgm:cxn modelId="{5DEF194F-BCA9-D942-A6D6-484E531B023A}" type="presOf" srcId="{D7D6B6A4-4E80-2C41-8C9A-D770623233E2}" destId="{C55988C6-EA5C-5C48-9F23-73FBF1526E26}" srcOrd="0" destOrd="1" presId="urn:microsoft.com/office/officeart/2005/8/layout/chevron2"/>
    <dgm:cxn modelId="{A30D945C-60E9-7A48-A268-73F536AEBC95}" srcId="{B4DE77A0-D5E9-124B-A1E6-1533D0ED8CE4}" destId="{1B701A16-CA30-E94B-85E0-ADD029BE71E7}" srcOrd="0" destOrd="0" parTransId="{0FD543E1-498B-8240-9CBE-B6FF9FE0271E}" sibTransId="{C4FC75C1-65BA-6F41-BC08-4A893FB7A96C}"/>
    <dgm:cxn modelId="{D580EA5E-CDBA-1B4D-9882-B44AA17D55F4}" srcId="{8694EF20-BDAD-3D4B-86AF-ED5E7E61D436}" destId="{A988774A-44E6-D14A-BF8E-B86E1B8F25A6}" srcOrd="1" destOrd="0" parTransId="{780271CA-4C43-9A4E-A87C-A7D36D97886C}" sibTransId="{3136C5E4-94B0-E443-B8BE-3FE02F100C04}"/>
    <dgm:cxn modelId="{99B6C162-ACF9-1847-9E8D-4D35329FF708}" type="presOf" srcId="{1B701A16-CA30-E94B-85E0-ADD029BE71E7}" destId="{F2FD41EF-7509-3A49-BF62-CBBECB995D5E}" srcOrd="0" destOrd="0" presId="urn:microsoft.com/office/officeart/2005/8/layout/chevron2"/>
    <dgm:cxn modelId="{1F054563-656C-9F41-B87A-85FDCAD4D7C3}" type="presOf" srcId="{5CB1DFDF-D4BA-9642-8C85-4BA45EA9CD2F}" destId="{9F691DDC-B391-7449-BB9A-898361E63D2E}" srcOrd="0" destOrd="0" presId="urn:microsoft.com/office/officeart/2005/8/layout/chevron2"/>
    <dgm:cxn modelId="{50026C6E-3960-3841-A5AD-CB45A6F46299}" srcId="{CA633F0B-6BE0-8846-B125-90F0BF081531}" destId="{ECF9DAB7-D7A0-7941-8C64-3A982623F865}" srcOrd="0" destOrd="0" parTransId="{51020F33-A78A-474A-A12D-02CB47F06A53}" sibTransId="{E3A3AF55-BAAB-9E41-B8A2-41B13B37E2CD}"/>
    <dgm:cxn modelId="{3DB4379D-4C36-1346-8CEA-0C07BD4BD48E}" type="presOf" srcId="{A988774A-44E6-D14A-BF8E-B86E1B8F25A6}" destId="{F2FD41EF-7509-3A49-BF62-CBBECB995D5E}" srcOrd="0" destOrd="5" presId="urn:microsoft.com/office/officeart/2005/8/layout/chevron2"/>
    <dgm:cxn modelId="{D21503A9-5FEB-ED4D-B3CD-2CE27C84877C}" srcId="{D10BF231-E908-A34F-91E6-45ECB7FD88AC}" destId="{B4DE77A0-D5E9-124B-A1E6-1533D0ED8CE4}" srcOrd="2" destOrd="0" parTransId="{E2B998E7-9770-2349-9DDF-C2E7B3B88693}" sibTransId="{5EB98EBD-AEAA-9445-8444-ACCA297019D2}"/>
    <dgm:cxn modelId="{EA2BE8A9-D4F7-AE4F-ADEA-84D680C2DE15}" srcId="{8694EF20-BDAD-3D4B-86AF-ED5E7E61D436}" destId="{3AEC04C7-89DF-5D4E-9B42-100654914E30}" srcOrd="0" destOrd="0" parTransId="{BDDEDFC8-D443-2942-8153-A40ECE69619D}" sibTransId="{DFCD37A1-FBF2-6D4C-A7C5-15FE26413B6D}"/>
    <dgm:cxn modelId="{F926FEB4-D700-434A-81A3-A3976E8425CD}" srcId="{4256405C-C8EE-CE47-B48F-E80EB85E3723}" destId="{3F5C6ECF-5221-4947-AD7F-2A1F72B0D2E9}" srcOrd="2" destOrd="0" parTransId="{883B4782-A93F-BD4A-89EE-694BBBBB2AF6}" sibTransId="{539FD044-464E-024F-B0E6-652B730E3F8B}"/>
    <dgm:cxn modelId="{56F324BE-A38F-CD4E-A571-3472B6644D2E}" type="presOf" srcId="{CA633F0B-6BE0-8846-B125-90F0BF081531}" destId="{3AB02DDA-61CC-8A4C-9DE0-F044B9C81FA5}" srcOrd="0" destOrd="0" presId="urn:microsoft.com/office/officeart/2005/8/layout/chevron2"/>
    <dgm:cxn modelId="{47BADABF-4BBA-F44B-A5DF-060B90D4D66E}" type="presOf" srcId="{D10BF231-E908-A34F-91E6-45ECB7FD88AC}" destId="{8F204E52-2DA9-F248-BBBF-4D8249B0BA06}" srcOrd="0" destOrd="0" presId="urn:microsoft.com/office/officeart/2005/8/layout/chevron2"/>
    <dgm:cxn modelId="{E276AEC5-0144-C848-BC21-4CB5A13C4ECF}" srcId="{D10BF231-E908-A34F-91E6-45ECB7FD88AC}" destId="{CA633F0B-6BE0-8846-B125-90F0BF081531}" srcOrd="1" destOrd="0" parTransId="{07E0D6CA-363A-2746-A04D-D1121FE13517}" sibTransId="{52A733B1-DC5B-DE43-A7EF-63820EA3A9CF}"/>
    <dgm:cxn modelId="{342E05CC-92EB-BF4F-8C02-12267ADF7478}" type="presOf" srcId="{4256405C-C8EE-CE47-B48F-E80EB85E3723}" destId="{D0A613C1-2BCF-4A47-9A02-FF5E57EF2E2B}" srcOrd="0" destOrd="0" presId="urn:microsoft.com/office/officeart/2005/8/layout/chevron2"/>
    <dgm:cxn modelId="{2FE920CC-C020-8E40-A108-1349EDC2200E}" type="presOf" srcId="{ECF9DAB7-D7A0-7941-8C64-3A982623F865}" destId="{C55988C6-EA5C-5C48-9F23-73FBF1526E26}" srcOrd="0" destOrd="0" presId="urn:microsoft.com/office/officeart/2005/8/layout/chevron2"/>
    <dgm:cxn modelId="{42EAB9CC-5048-F149-A288-0B4CEAB1E83D}" srcId="{4256405C-C8EE-CE47-B48F-E80EB85E3723}" destId="{5CB1DFDF-D4BA-9642-8C85-4BA45EA9CD2F}" srcOrd="0" destOrd="0" parTransId="{3DEA9268-544D-374F-9106-B1E7E64D6958}" sibTransId="{DBECD243-4616-D04C-BBC4-1D8FECCA0E37}"/>
    <dgm:cxn modelId="{6F68E7D0-DCC2-C14E-A561-AD88B55EAE6F}" srcId="{B4DE77A0-D5E9-124B-A1E6-1533D0ED8CE4}" destId="{22FD1052-3AC5-5C48-9E39-D2C0670D0376}" srcOrd="1" destOrd="0" parTransId="{89123B5C-E376-6C40-813C-69B198633D3D}" sibTransId="{336DD1C6-90CA-B948-AC11-BFF43BFB2540}"/>
    <dgm:cxn modelId="{7778CBDF-13AF-7848-AE02-D287FD6CDB25}" type="presOf" srcId="{96A12305-8225-3947-AE19-830FAA3B4C40}" destId="{F2FD41EF-7509-3A49-BF62-CBBECB995D5E}" srcOrd="0" destOrd="2" presId="urn:microsoft.com/office/officeart/2005/8/layout/chevron2"/>
    <dgm:cxn modelId="{BCF56FEB-E901-0149-ADC9-DD31EEDDF75C}" srcId="{B4DE77A0-D5E9-124B-A1E6-1533D0ED8CE4}" destId="{96A12305-8225-3947-AE19-830FAA3B4C40}" srcOrd="2" destOrd="0" parTransId="{1A2031B1-FD38-D94F-BB50-0A3BDCD09E43}" sibTransId="{1ED4BAEA-18DC-BD49-86D8-659B4A4F6C3A}"/>
    <dgm:cxn modelId="{43AFD6F4-AE12-4D40-9265-B722417A2566}" type="presOf" srcId="{11C3D7AB-8C76-6240-9B94-7D2DEFE02C94}" destId="{F2FD41EF-7509-3A49-BF62-CBBECB995D5E}" srcOrd="0" destOrd="6" presId="urn:microsoft.com/office/officeart/2005/8/layout/chevron2"/>
    <dgm:cxn modelId="{54F4C5FA-F3C2-3F40-B1B7-B9CCA96EDC79}" srcId="{4256405C-C8EE-CE47-B48F-E80EB85E3723}" destId="{08FB5E46-B8FE-634B-A700-A43366850B92}" srcOrd="1" destOrd="0" parTransId="{6675CDBC-C183-CD43-A501-4BB1E62E204E}" sibTransId="{DE30D06C-DD78-A945-91AE-284A9115855D}"/>
    <dgm:cxn modelId="{F34CF9FA-49CD-6C46-B2C4-98B9776CA4C6}" srcId="{8694EF20-BDAD-3D4B-86AF-ED5E7E61D436}" destId="{11C3D7AB-8C76-6240-9B94-7D2DEFE02C94}" srcOrd="2" destOrd="0" parTransId="{798C65A8-5455-D940-8B75-620D07CC204F}" sibTransId="{5D148054-C336-514A-BA6D-8D961744130D}"/>
    <dgm:cxn modelId="{FBB521D9-5347-4F4F-945A-48AE1E57E0D8}" type="presParOf" srcId="{8F204E52-2DA9-F248-BBBF-4D8249B0BA06}" destId="{C7C08654-CACF-5B4D-81E1-E765A22C54F1}" srcOrd="0" destOrd="0" presId="urn:microsoft.com/office/officeart/2005/8/layout/chevron2"/>
    <dgm:cxn modelId="{1465A706-9035-884C-9D37-C52DFB4A7999}" type="presParOf" srcId="{C7C08654-CACF-5B4D-81E1-E765A22C54F1}" destId="{D0A613C1-2BCF-4A47-9A02-FF5E57EF2E2B}" srcOrd="0" destOrd="0" presId="urn:microsoft.com/office/officeart/2005/8/layout/chevron2"/>
    <dgm:cxn modelId="{604E8094-D668-4D46-A173-858D38BBAFE8}" type="presParOf" srcId="{C7C08654-CACF-5B4D-81E1-E765A22C54F1}" destId="{9F691DDC-B391-7449-BB9A-898361E63D2E}" srcOrd="1" destOrd="0" presId="urn:microsoft.com/office/officeart/2005/8/layout/chevron2"/>
    <dgm:cxn modelId="{DFC06693-C409-4844-93D2-A9D079860FE7}" type="presParOf" srcId="{8F204E52-2DA9-F248-BBBF-4D8249B0BA06}" destId="{69666A41-5C73-2247-9F81-94C1ED4DFFF8}" srcOrd="1" destOrd="0" presId="urn:microsoft.com/office/officeart/2005/8/layout/chevron2"/>
    <dgm:cxn modelId="{9D906DCE-8233-1F4A-96B4-53DB58450172}" type="presParOf" srcId="{8F204E52-2DA9-F248-BBBF-4D8249B0BA06}" destId="{64BFD093-3759-4742-8F8F-F2FE47681BB4}" srcOrd="2" destOrd="0" presId="urn:microsoft.com/office/officeart/2005/8/layout/chevron2"/>
    <dgm:cxn modelId="{9242655F-74D6-A743-AF71-6642488E04D4}" type="presParOf" srcId="{64BFD093-3759-4742-8F8F-F2FE47681BB4}" destId="{3AB02DDA-61CC-8A4C-9DE0-F044B9C81FA5}" srcOrd="0" destOrd="0" presId="urn:microsoft.com/office/officeart/2005/8/layout/chevron2"/>
    <dgm:cxn modelId="{DFCEF6E4-BB2D-A341-8EAD-8A179B29D4EB}" type="presParOf" srcId="{64BFD093-3759-4742-8F8F-F2FE47681BB4}" destId="{C55988C6-EA5C-5C48-9F23-73FBF1526E26}" srcOrd="1" destOrd="0" presId="urn:microsoft.com/office/officeart/2005/8/layout/chevron2"/>
    <dgm:cxn modelId="{7EB9374A-082C-8849-9692-B85C989F071D}" type="presParOf" srcId="{8F204E52-2DA9-F248-BBBF-4D8249B0BA06}" destId="{3DF6DFA6-2205-AF48-BEF8-C71EFC9F6B89}" srcOrd="3" destOrd="0" presId="urn:microsoft.com/office/officeart/2005/8/layout/chevron2"/>
    <dgm:cxn modelId="{7F5332CD-9ECD-F24F-A4F3-DEDF333DED00}" type="presParOf" srcId="{8F204E52-2DA9-F248-BBBF-4D8249B0BA06}" destId="{A5F94CAD-696D-1E43-9023-A85959592BC6}" srcOrd="4" destOrd="0" presId="urn:microsoft.com/office/officeart/2005/8/layout/chevron2"/>
    <dgm:cxn modelId="{FAD37DFF-CE48-8B47-BF55-914D9FD83B2B}" type="presParOf" srcId="{A5F94CAD-696D-1E43-9023-A85959592BC6}" destId="{5DA6024D-76EF-434B-BE74-402C5954F605}" srcOrd="0" destOrd="0" presId="urn:microsoft.com/office/officeart/2005/8/layout/chevron2"/>
    <dgm:cxn modelId="{C10F60D5-9D12-AC47-BFA0-234A42651257}" type="presParOf" srcId="{A5F94CAD-696D-1E43-9023-A85959592BC6}" destId="{F2FD41EF-7509-3A49-BF62-CBBECB995D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270F7C-3D2B-5F4B-B281-9451436FBD7C}" type="doc">
      <dgm:prSet loTypeId="urn:microsoft.com/office/officeart/2005/8/layout/p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4692B5-A986-C444-9779-EADD5DE7BAF0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5180BDAB-1D40-4E47-A439-6D7CC299DA37}" type="parTrans" cxnId="{0B470F71-7BA6-E048-B253-7F71A08AB540}">
      <dgm:prSet/>
      <dgm:spPr/>
      <dgm:t>
        <a:bodyPr/>
        <a:lstStyle/>
        <a:p>
          <a:endParaRPr lang="en-US"/>
        </a:p>
      </dgm:t>
    </dgm:pt>
    <dgm:pt modelId="{0CA0AFF4-2F46-9E44-B6B1-F1002998D806}" type="sibTrans" cxnId="{0B470F71-7BA6-E048-B253-7F71A08AB540}">
      <dgm:prSet/>
      <dgm:spPr/>
      <dgm:t>
        <a:bodyPr/>
        <a:lstStyle/>
        <a:p>
          <a:endParaRPr lang="en-US"/>
        </a:p>
      </dgm:t>
    </dgm:pt>
    <dgm:pt modelId="{67318B5F-BCF9-3E41-939F-BD948D6BF7D4}">
      <dgm:prSet phldrT="[Text]"/>
      <dgm:spPr/>
      <dgm:t>
        <a:bodyPr/>
        <a:lstStyle/>
        <a:p>
          <a:r>
            <a:rPr lang="en-US" dirty="0"/>
            <a:t>Collaboration</a:t>
          </a:r>
        </a:p>
      </dgm:t>
    </dgm:pt>
    <dgm:pt modelId="{EE2B8995-CE40-4741-9E5A-844FFF5A69B1}" type="parTrans" cxnId="{A1A99299-C9D1-6F4B-8223-D68730EC8AE4}">
      <dgm:prSet/>
      <dgm:spPr/>
      <dgm:t>
        <a:bodyPr/>
        <a:lstStyle/>
        <a:p>
          <a:endParaRPr lang="en-US"/>
        </a:p>
      </dgm:t>
    </dgm:pt>
    <dgm:pt modelId="{204CE557-8049-A341-BA32-1506D8C62158}" type="sibTrans" cxnId="{A1A99299-C9D1-6F4B-8223-D68730EC8AE4}">
      <dgm:prSet/>
      <dgm:spPr/>
      <dgm:t>
        <a:bodyPr/>
        <a:lstStyle/>
        <a:p>
          <a:endParaRPr lang="en-US"/>
        </a:p>
      </dgm:t>
    </dgm:pt>
    <dgm:pt modelId="{155122DE-A5A4-D049-8803-C3F8651927AD}">
      <dgm:prSet phldrT="[Text]"/>
      <dgm:spPr/>
      <dgm:t>
        <a:bodyPr/>
        <a:lstStyle/>
        <a:p>
          <a:r>
            <a:rPr lang="en-US" dirty="0"/>
            <a:t>Coordination</a:t>
          </a:r>
        </a:p>
      </dgm:t>
    </dgm:pt>
    <dgm:pt modelId="{6221B6BE-B9AF-884E-AEFF-3D51C9FDDEDF}" type="parTrans" cxnId="{86A723B1-F2E9-5242-B15F-7B84332AB1E7}">
      <dgm:prSet/>
      <dgm:spPr/>
      <dgm:t>
        <a:bodyPr/>
        <a:lstStyle/>
        <a:p>
          <a:endParaRPr lang="en-US"/>
        </a:p>
      </dgm:t>
    </dgm:pt>
    <dgm:pt modelId="{D9A063AF-A177-8C47-AC27-BF37CBF7D4E5}" type="sibTrans" cxnId="{86A723B1-F2E9-5242-B15F-7B84332AB1E7}">
      <dgm:prSet/>
      <dgm:spPr/>
      <dgm:t>
        <a:bodyPr/>
        <a:lstStyle/>
        <a:p>
          <a:endParaRPr lang="en-US"/>
        </a:p>
      </dgm:t>
    </dgm:pt>
    <dgm:pt modelId="{94B9D396-A5A3-894E-87BC-09CE2196B3AD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F7E1B8B6-620D-DB4D-BC93-0367C154E5B0}" type="parTrans" cxnId="{D8C8EEA4-E8BE-1D49-AC51-AEE153E138D6}">
      <dgm:prSet/>
      <dgm:spPr/>
      <dgm:t>
        <a:bodyPr/>
        <a:lstStyle/>
        <a:p>
          <a:endParaRPr lang="en-US"/>
        </a:p>
      </dgm:t>
    </dgm:pt>
    <dgm:pt modelId="{7DD4D21F-2CD0-624E-8BB4-61DDCF660576}" type="sibTrans" cxnId="{D8C8EEA4-E8BE-1D49-AC51-AEE153E138D6}">
      <dgm:prSet/>
      <dgm:spPr/>
      <dgm:t>
        <a:bodyPr/>
        <a:lstStyle/>
        <a:p>
          <a:endParaRPr lang="en-US"/>
        </a:p>
      </dgm:t>
    </dgm:pt>
    <dgm:pt modelId="{93CE3F6C-AD5A-2A42-B695-EBA247303490}" type="pres">
      <dgm:prSet presAssocID="{5C270F7C-3D2B-5F4B-B281-9451436FBD7C}" presName="Name0" presStyleCnt="0">
        <dgm:presLayoutVars>
          <dgm:dir/>
          <dgm:resizeHandles val="exact"/>
        </dgm:presLayoutVars>
      </dgm:prSet>
      <dgm:spPr/>
    </dgm:pt>
    <dgm:pt modelId="{1F6FC776-C8BB-0547-B3B9-045B4874271C}" type="pres">
      <dgm:prSet presAssocID="{E44692B5-A986-C444-9779-EADD5DE7BAF0}" presName="compNode" presStyleCnt="0"/>
      <dgm:spPr/>
    </dgm:pt>
    <dgm:pt modelId="{743B0C7E-3503-4D4D-993B-652ADABFB47E}" type="pres">
      <dgm:prSet presAssocID="{E44692B5-A986-C444-9779-EADD5DE7BAF0}" presName="pict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</dgm:pt>
    <dgm:pt modelId="{5DCAB160-E4F5-8846-8B99-ECC56F43FA88}" type="pres">
      <dgm:prSet presAssocID="{E44692B5-A986-C444-9779-EADD5DE7BAF0}" presName="textRect" presStyleLbl="revTx" presStyleIdx="0" presStyleCnt="4">
        <dgm:presLayoutVars>
          <dgm:bulletEnabled val="1"/>
        </dgm:presLayoutVars>
      </dgm:prSet>
      <dgm:spPr/>
    </dgm:pt>
    <dgm:pt modelId="{634CC984-8427-AC44-9AC7-6A4BF1BCE109}" type="pres">
      <dgm:prSet presAssocID="{0CA0AFF4-2F46-9E44-B6B1-F1002998D806}" presName="sibTrans" presStyleLbl="sibTrans2D1" presStyleIdx="0" presStyleCnt="0"/>
      <dgm:spPr/>
    </dgm:pt>
    <dgm:pt modelId="{C5F7350B-B612-C34B-95F0-BD2A97823BE7}" type="pres">
      <dgm:prSet presAssocID="{67318B5F-BCF9-3E41-939F-BD948D6BF7D4}" presName="compNode" presStyleCnt="0"/>
      <dgm:spPr/>
    </dgm:pt>
    <dgm:pt modelId="{5B503FCF-9548-CC4B-BFE1-2D2DEC14DAA7}" type="pres">
      <dgm:prSet presAssocID="{67318B5F-BCF9-3E41-939F-BD948D6BF7D4}" presName="pictRect" presStyleLbl="node1" presStyleIdx="1" presStyleCnt="4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</dgm:pt>
    <dgm:pt modelId="{996C8390-77EC-6A46-84E0-FC28D0320756}" type="pres">
      <dgm:prSet presAssocID="{67318B5F-BCF9-3E41-939F-BD948D6BF7D4}" presName="textRect" presStyleLbl="revTx" presStyleIdx="1" presStyleCnt="4">
        <dgm:presLayoutVars>
          <dgm:bulletEnabled val="1"/>
        </dgm:presLayoutVars>
      </dgm:prSet>
      <dgm:spPr/>
    </dgm:pt>
    <dgm:pt modelId="{FFE8BAEE-48E3-CA49-8C04-2528BC5870CB}" type="pres">
      <dgm:prSet presAssocID="{204CE557-8049-A341-BA32-1506D8C62158}" presName="sibTrans" presStyleLbl="sibTrans2D1" presStyleIdx="0" presStyleCnt="0"/>
      <dgm:spPr/>
    </dgm:pt>
    <dgm:pt modelId="{15A89435-CB39-984C-9FDC-10ED7D8AA5D6}" type="pres">
      <dgm:prSet presAssocID="{155122DE-A5A4-D049-8803-C3F8651927AD}" presName="compNode" presStyleCnt="0"/>
      <dgm:spPr/>
    </dgm:pt>
    <dgm:pt modelId="{959CBBF3-91BC-6F47-A32F-3E940ED7C72B}" type="pres">
      <dgm:prSet presAssocID="{155122DE-A5A4-D049-8803-C3F8651927AD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808" t="-10822" r="1808" b="-10822"/>
          </a:stretch>
        </a:blipFill>
      </dgm:spPr>
    </dgm:pt>
    <dgm:pt modelId="{5E205A63-8548-7846-A378-85C264C46850}" type="pres">
      <dgm:prSet presAssocID="{155122DE-A5A4-D049-8803-C3F8651927AD}" presName="textRect" presStyleLbl="revTx" presStyleIdx="2" presStyleCnt="4">
        <dgm:presLayoutVars>
          <dgm:bulletEnabled val="1"/>
        </dgm:presLayoutVars>
      </dgm:prSet>
      <dgm:spPr/>
    </dgm:pt>
    <dgm:pt modelId="{7D685F8D-E8CF-F04A-A326-032630842003}" type="pres">
      <dgm:prSet presAssocID="{D9A063AF-A177-8C47-AC27-BF37CBF7D4E5}" presName="sibTrans" presStyleLbl="sibTrans2D1" presStyleIdx="0" presStyleCnt="0"/>
      <dgm:spPr/>
    </dgm:pt>
    <dgm:pt modelId="{34F86BD9-AAD8-9945-B1EA-E76EC10C9981}" type="pres">
      <dgm:prSet presAssocID="{94B9D396-A5A3-894E-87BC-09CE2196B3AD}" presName="compNode" presStyleCnt="0"/>
      <dgm:spPr/>
    </dgm:pt>
    <dgm:pt modelId="{DB728E50-2FB2-DE4D-8D14-F140A37CE5DA}" type="pres">
      <dgm:prSet presAssocID="{94B9D396-A5A3-894E-87BC-09CE2196B3AD}" presName="pictRect" presStyleLbl="node1" presStyleIdx="3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</dgm:pt>
    <dgm:pt modelId="{A217BB4A-F7AF-2C44-AB81-4DAFFC4B2969}" type="pres">
      <dgm:prSet presAssocID="{94B9D396-A5A3-894E-87BC-09CE2196B3AD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5EE4DE19-CABD-D442-A9C9-7ECC4563A1DA}" type="presOf" srcId="{D9A063AF-A177-8C47-AC27-BF37CBF7D4E5}" destId="{7D685F8D-E8CF-F04A-A326-032630842003}" srcOrd="0" destOrd="0" presId="urn:microsoft.com/office/officeart/2005/8/layout/pList1"/>
    <dgm:cxn modelId="{78B6CD1B-BE8F-7747-A762-A46DE7582992}" type="presOf" srcId="{67318B5F-BCF9-3E41-939F-BD948D6BF7D4}" destId="{996C8390-77EC-6A46-84E0-FC28D0320756}" srcOrd="0" destOrd="0" presId="urn:microsoft.com/office/officeart/2005/8/layout/pList1"/>
    <dgm:cxn modelId="{B9A0082E-D184-7D45-B8BE-AC6C1600BD68}" type="presOf" srcId="{155122DE-A5A4-D049-8803-C3F8651927AD}" destId="{5E205A63-8548-7846-A378-85C264C46850}" srcOrd="0" destOrd="0" presId="urn:microsoft.com/office/officeart/2005/8/layout/pList1"/>
    <dgm:cxn modelId="{995CAE41-A98E-EF42-BEA8-27B861F9C902}" type="presOf" srcId="{5C270F7C-3D2B-5F4B-B281-9451436FBD7C}" destId="{93CE3F6C-AD5A-2A42-B695-EBA247303490}" srcOrd="0" destOrd="0" presId="urn:microsoft.com/office/officeart/2005/8/layout/pList1"/>
    <dgm:cxn modelId="{09DE655C-7BDE-4C47-9050-73DA808ACF6D}" type="presOf" srcId="{204CE557-8049-A341-BA32-1506D8C62158}" destId="{FFE8BAEE-48E3-CA49-8C04-2528BC5870CB}" srcOrd="0" destOrd="0" presId="urn:microsoft.com/office/officeart/2005/8/layout/pList1"/>
    <dgm:cxn modelId="{0B470F71-7BA6-E048-B253-7F71A08AB540}" srcId="{5C270F7C-3D2B-5F4B-B281-9451436FBD7C}" destId="{E44692B5-A986-C444-9779-EADD5DE7BAF0}" srcOrd="0" destOrd="0" parTransId="{5180BDAB-1D40-4E47-A439-6D7CC299DA37}" sibTransId="{0CA0AFF4-2F46-9E44-B6B1-F1002998D806}"/>
    <dgm:cxn modelId="{68826D74-A9AC-6F46-B039-ACD6B7CC6762}" type="presOf" srcId="{E44692B5-A986-C444-9779-EADD5DE7BAF0}" destId="{5DCAB160-E4F5-8846-8B99-ECC56F43FA88}" srcOrd="0" destOrd="0" presId="urn:microsoft.com/office/officeart/2005/8/layout/pList1"/>
    <dgm:cxn modelId="{A1A99299-C9D1-6F4B-8223-D68730EC8AE4}" srcId="{5C270F7C-3D2B-5F4B-B281-9451436FBD7C}" destId="{67318B5F-BCF9-3E41-939F-BD948D6BF7D4}" srcOrd="1" destOrd="0" parTransId="{EE2B8995-CE40-4741-9E5A-844FFF5A69B1}" sibTransId="{204CE557-8049-A341-BA32-1506D8C62158}"/>
    <dgm:cxn modelId="{D8C8EEA4-E8BE-1D49-AC51-AEE153E138D6}" srcId="{5C270F7C-3D2B-5F4B-B281-9451436FBD7C}" destId="{94B9D396-A5A3-894E-87BC-09CE2196B3AD}" srcOrd="3" destOrd="0" parTransId="{F7E1B8B6-620D-DB4D-BC93-0367C154E5B0}" sibTransId="{7DD4D21F-2CD0-624E-8BB4-61DDCF660576}"/>
    <dgm:cxn modelId="{562308B1-25F1-5648-BA15-79F9068B9235}" type="presOf" srcId="{94B9D396-A5A3-894E-87BC-09CE2196B3AD}" destId="{A217BB4A-F7AF-2C44-AB81-4DAFFC4B2969}" srcOrd="0" destOrd="0" presId="urn:microsoft.com/office/officeart/2005/8/layout/pList1"/>
    <dgm:cxn modelId="{86A723B1-F2E9-5242-B15F-7B84332AB1E7}" srcId="{5C270F7C-3D2B-5F4B-B281-9451436FBD7C}" destId="{155122DE-A5A4-D049-8803-C3F8651927AD}" srcOrd="2" destOrd="0" parTransId="{6221B6BE-B9AF-884E-AEFF-3D51C9FDDEDF}" sibTransId="{D9A063AF-A177-8C47-AC27-BF37CBF7D4E5}"/>
    <dgm:cxn modelId="{462D6FF8-8A60-8A46-A345-A5493FBA7EE2}" type="presOf" srcId="{0CA0AFF4-2F46-9E44-B6B1-F1002998D806}" destId="{634CC984-8427-AC44-9AC7-6A4BF1BCE109}" srcOrd="0" destOrd="0" presId="urn:microsoft.com/office/officeart/2005/8/layout/pList1"/>
    <dgm:cxn modelId="{62B7790E-0B0A-564F-A48D-63795086D83A}" type="presParOf" srcId="{93CE3F6C-AD5A-2A42-B695-EBA247303490}" destId="{1F6FC776-C8BB-0547-B3B9-045B4874271C}" srcOrd="0" destOrd="0" presId="urn:microsoft.com/office/officeart/2005/8/layout/pList1"/>
    <dgm:cxn modelId="{15F68CED-E398-5A46-9732-E7D34BE733B0}" type="presParOf" srcId="{1F6FC776-C8BB-0547-B3B9-045B4874271C}" destId="{743B0C7E-3503-4D4D-993B-652ADABFB47E}" srcOrd="0" destOrd="0" presId="urn:microsoft.com/office/officeart/2005/8/layout/pList1"/>
    <dgm:cxn modelId="{80ABB083-DA12-164D-8F01-7652AD565E7D}" type="presParOf" srcId="{1F6FC776-C8BB-0547-B3B9-045B4874271C}" destId="{5DCAB160-E4F5-8846-8B99-ECC56F43FA88}" srcOrd="1" destOrd="0" presId="urn:microsoft.com/office/officeart/2005/8/layout/pList1"/>
    <dgm:cxn modelId="{8C808C5F-A416-7342-84F4-6AE51D1AB3EA}" type="presParOf" srcId="{93CE3F6C-AD5A-2A42-B695-EBA247303490}" destId="{634CC984-8427-AC44-9AC7-6A4BF1BCE109}" srcOrd="1" destOrd="0" presId="urn:microsoft.com/office/officeart/2005/8/layout/pList1"/>
    <dgm:cxn modelId="{200F7DBA-BFAC-BD4B-9A55-A0145C273417}" type="presParOf" srcId="{93CE3F6C-AD5A-2A42-B695-EBA247303490}" destId="{C5F7350B-B612-C34B-95F0-BD2A97823BE7}" srcOrd="2" destOrd="0" presId="urn:microsoft.com/office/officeart/2005/8/layout/pList1"/>
    <dgm:cxn modelId="{8C8D9D60-0765-4746-899D-C890E7E810E8}" type="presParOf" srcId="{C5F7350B-B612-C34B-95F0-BD2A97823BE7}" destId="{5B503FCF-9548-CC4B-BFE1-2D2DEC14DAA7}" srcOrd="0" destOrd="0" presId="urn:microsoft.com/office/officeart/2005/8/layout/pList1"/>
    <dgm:cxn modelId="{A25A955D-B69A-0C44-924A-C7B671EE31C6}" type="presParOf" srcId="{C5F7350B-B612-C34B-95F0-BD2A97823BE7}" destId="{996C8390-77EC-6A46-84E0-FC28D0320756}" srcOrd="1" destOrd="0" presId="urn:microsoft.com/office/officeart/2005/8/layout/pList1"/>
    <dgm:cxn modelId="{3BD4EA4B-292C-344A-B5C1-9708ADFB3E9A}" type="presParOf" srcId="{93CE3F6C-AD5A-2A42-B695-EBA247303490}" destId="{FFE8BAEE-48E3-CA49-8C04-2528BC5870CB}" srcOrd="3" destOrd="0" presId="urn:microsoft.com/office/officeart/2005/8/layout/pList1"/>
    <dgm:cxn modelId="{AC5C0A8D-5652-C646-993C-897BE1E259C0}" type="presParOf" srcId="{93CE3F6C-AD5A-2A42-B695-EBA247303490}" destId="{15A89435-CB39-984C-9FDC-10ED7D8AA5D6}" srcOrd="4" destOrd="0" presId="urn:microsoft.com/office/officeart/2005/8/layout/pList1"/>
    <dgm:cxn modelId="{0FEAF134-3433-F940-82C8-75C88B81AC6F}" type="presParOf" srcId="{15A89435-CB39-984C-9FDC-10ED7D8AA5D6}" destId="{959CBBF3-91BC-6F47-A32F-3E940ED7C72B}" srcOrd="0" destOrd="0" presId="urn:microsoft.com/office/officeart/2005/8/layout/pList1"/>
    <dgm:cxn modelId="{4D820A79-2354-8D45-BBAF-3FC0A78225A3}" type="presParOf" srcId="{15A89435-CB39-984C-9FDC-10ED7D8AA5D6}" destId="{5E205A63-8548-7846-A378-85C264C46850}" srcOrd="1" destOrd="0" presId="urn:microsoft.com/office/officeart/2005/8/layout/pList1"/>
    <dgm:cxn modelId="{7A17471C-A43D-664A-B28B-D35A31F9D4F0}" type="presParOf" srcId="{93CE3F6C-AD5A-2A42-B695-EBA247303490}" destId="{7D685F8D-E8CF-F04A-A326-032630842003}" srcOrd="5" destOrd="0" presId="urn:microsoft.com/office/officeart/2005/8/layout/pList1"/>
    <dgm:cxn modelId="{B9F1BE38-22E1-4C4B-AB84-CA2F7B91E79B}" type="presParOf" srcId="{93CE3F6C-AD5A-2A42-B695-EBA247303490}" destId="{34F86BD9-AAD8-9945-B1EA-E76EC10C9981}" srcOrd="6" destOrd="0" presId="urn:microsoft.com/office/officeart/2005/8/layout/pList1"/>
    <dgm:cxn modelId="{0BD89E69-44BB-9247-AE6E-73636881C9F6}" type="presParOf" srcId="{34F86BD9-AAD8-9945-B1EA-E76EC10C9981}" destId="{DB728E50-2FB2-DE4D-8D14-F140A37CE5DA}" srcOrd="0" destOrd="0" presId="urn:microsoft.com/office/officeart/2005/8/layout/pList1"/>
    <dgm:cxn modelId="{76EE8980-B5BB-A947-97B0-36E33485F28C}" type="presParOf" srcId="{34F86BD9-AAD8-9945-B1EA-E76EC10C9981}" destId="{A217BB4A-F7AF-2C44-AB81-4DAFFC4B296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6C509-6792-4397-B09D-FEAFACC6325E}">
      <dsp:nvSpPr>
        <dsp:cNvPr id="0" name=""/>
        <dsp:cNvSpPr/>
      </dsp:nvSpPr>
      <dsp:spPr>
        <a:xfrm>
          <a:off x="0" y="466"/>
          <a:ext cx="7237927" cy="10919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FD9B2-6EDE-40A4-A27C-DB24C7776A9F}">
      <dsp:nvSpPr>
        <dsp:cNvPr id="0" name=""/>
        <dsp:cNvSpPr/>
      </dsp:nvSpPr>
      <dsp:spPr>
        <a:xfrm>
          <a:off x="330306" y="246149"/>
          <a:ext cx="600558" cy="6005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27E68-1922-4E24-BFDE-84244207B283}">
      <dsp:nvSpPr>
        <dsp:cNvPr id="0" name=""/>
        <dsp:cNvSpPr/>
      </dsp:nvSpPr>
      <dsp:spPr>
        <a:xfrm>
          <a:off x="1261172" y="466"/>
          <a:ext cx="5976754" cy="1091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62" tIns="115562" rIns="115562" bIns="11556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The NFA-Y evaluation tests the effectiveness of a potential best practice intervention for preventing discharge into homelessness for youths aged 16-25</a:t>
          </a:r>
          <a:endParaRPr lang="en-US" sz="1800" kern="1200" dirty="0"/>
        </a:p>
      </dsp:txBody>
      <dsp:txXfrm>
        <a:off x="1261172" y="466"/>
        <a:ext cx="5976754" cy="1091923"/>
      </dsp:txXfrm>
    </dsp:sp>
    <dsp:sp modelId="{E89AD84F-2296-45E0-9DD7-E414876B6214}">
      <dsp:nvSpPr>
        <dsp:cNvPr id="0" name=""/>
        <dsp:cNvSpPr/>
      </dsp:nvSpPr>
      <dsp:spPr>
        <a:xfrm>
          <a:off x="0" y="1365371"/>
          <a:ext cx="7237927" cy="10919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EF5B6-E644-48B9-843B-3EFD18AFCAC8}">
      <dsp:nvSpPr>
        <dsp:cNvPr id="0" name=""/>
        <dsp:cNvSpPr/>
      </dsp:nvSpPr>
      <dsp:spPr>
        <a:xfrm>
          <a:off x="330306" y="1611054"/>
          <a:ext cx="600558" cy="6005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18726-C205-484C-ADF1-9BCB85E933B4}">
      <dsp:nvSpPr>
        <dsp:cNvPr id="0" name=""/>
        <dsp:cNvSpPr/>
      </dsp:nvSpPr>
      <dsp:spPr>
        <a:xfrm>
          <a:off x="1261172" y="1365371"/>
          <a:ext cx="5976754" cy="1091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62" tIns="115562" rIns="115562" bIns="11556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/>
            <a:t>Purpose:</a:t>
          </a:r>
          <a:r>
            <a:rPr lang="en-GB" sz="1800" b="0" i="0" kern="1200" dirty="0"/>
            <a:t> help psychiatric inpatient youth who are at-risk of being discharged to homelessness find stable housing upon hospital discharge</a:t>
          </a:r>
          <a:endParaRPr lang="en-US" sz="1800" kern="1200" dirty="0"/>
        </a:p>
      </dsp:txBody>
      <dsp:txXfrm>
        <a:off x="1261172" y="1365371"/>
        <a:ext cx="5976754" cy="1091923"/>
      </dsp:txXfrm>
    </dsp:sp>
    <dsp:sp modelId="{EE011377-456C-4748-9532-BC44F545C1BF}">
      <dsp:nvSpPr>
        <dsp:cNvPr id="0" name=""/>
        <dsp:cNvSpPr/>
      </dsp:nvSpPr>
      <dsp:spPr>
        <a:xfrm>
          <a:off x="0" y="2730276"/>
          <a:ext cx="7237927" cy="10919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F20BA-A6CB-412E-AB84-E8FDC35338BF}">
      <dsp:nvSpPr>
        <dsp:cNvPr id="0" name=""/>
        <dsp:cNvSpPr/>
      </dsp:nvSpPr>
      <dsp:spPr>
        <a:xfrm>
          <a:off x="330306" y="2975959"/>
          <a:ext cx="600558" cy="6005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CF8D4-3B50-4BB8-A782-DFB6619FEAC4}">
      <dsp:nvSpPr>
        <dsp:cNvPr id="0" name=""/>
        <dsp:cNvSpPr/>
      </dsp:nvSpPr>
      <dsp:spPr>
        <a:xfrm>
          <a:off x="1261172" y="2730276"/>
          <a:ext cx="5976754" cy="1091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62" tIns="115562" rIns="115562" bIns="11556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Clients across two hospitals access the program referral from health care provider</a:t>
          </a:r>
          <a:endParaRPr lang="en-US" sz="1800" kern="1200" dirty="0"/>
        </a:p>
      </dsp:txBody>
      <dsp:txXfrm>
        <a:off x="1261172" y="2730276"/>
        <a:ext cx="5976754" cy="10919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ED860-11C7-AB4D-9D25-03A7939CB5A1}">
      <dsp:nvSpPr>
        <dsp:cNvPr id="0" name=""/>
        <dsp:cNvSpPr/>
      </dsp:nvSpPr>
      <dsp:spPr>
        <a:xfrm>
          <a:off x="-179889" y="-321958"/>
          <a:ext cx="4117649" cy="411764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F6328-166B-9A41-BE38-A27CC614417E}">
      <dsp:nvSpPr>
        <dsp:cNvPr id="0" name=""/>
        <dsp:cNvSpPr/>
      </dsp:nvSpPr>
      <dsp:spPr>
        <a:xfrm>
          <a:off x="1891823" y="0"/>
          <a:ext cx="9642080" cy="4117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Communication</a:t>
          </a:r>
        </a:p>
      </dsp:txBody>
      <dsp:txXfrm>
        <a:off x="1891823" y="0"/>
        <a:ext cx="4821040" cy="1235297"/>
      </dsp:txXfrm>
    </dsp:sp>
    <dsp:sp modelId="{3DB26C92-1B80-F343-8541-7054AF43514D}">
      <dsp:nvSpPr>
        <dsp:cNvPr id="0" name=""/>
        <dsp:cNvSpPr/>
      </dsp:nvSpPr>
      <dsp:spPr>
        <a:xfrm>
          <a:off x="553589" y="1235297"/>
          <a:ext cx="2676469" cy="267646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0B986-AECE-0447-AD96-A8AA6BB57A15}">
      <dsp:nvSpPr>
        <dsp:cNvPr id="0" name=""/>
        <dsp:cNvSpPr/>
      </dsp:nvSpPr>
      <dsp:spPr>
        <a:xfrm>
          <a:off x="1891823" y="1235297"/>
          <a:ext cx="9642080" cy="26764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Collaboration</a:t>
          </a:r>
        </a:p>
      </dsp:txBody>
      <dsp:txXfrm>
        <a:off x="1891823" y="1235297"/>
        <a:ext cx="4821040" cy="1235293"/>
      </dsp:txXfrm>
    </dsp:sp>
    <dsp:sp modelId="{75A92329-6E7C-3F4D-9F0F-FFE476C13706}">
      <dsp:nvSpPr>
        <dsp:cNvPr id="0" name=""/>
        <dsp:cNvSpPr/>
      </dsp:nvSpPr>
      <dsp:spPr>
        <a:xfrm>
          <a:off x="1274176" y="2470590"/>
          <a:ext cx="1235293" cy="123529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D49ED-5DD5-DF4F-B488-5D14C10FCABB}">
      <dsp:nvSpPr>
        <dsp:cNvPr id="0" name=""/>
        <dsp:cNvSpPr/>
      </dsp:nvSpPr>
      <dsp:spPr>
        <a:xfrm>
          <a:off x="1891823" y="2470590"/>
          <a:ext cx="9642080" cy="12352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Coordination</a:t>
          </a:r>
        </a:p>
      </dsp:txBody>
      <dsp:txXfrm>
        <a:off x="1891823" y="2470590"/>
        <a:ext cx="4821040" cy="1235293"/>
      </dsp:txXfrm>
    </dsp:sp>
    <dsp:sp modelId="{85FDC25B-F875-BC41-AC9F-B256F0E178B0}">
      <dsp:nvSpPr>
        <dsp:cNvPr id="0" name=""/>
        <dsp:cNvSpPr/>
      </dsp:nvSpPr>
      <dsp:spPr>
        <a:xfrm>
          <a:off x="6007666" y="0"/>
          <a:ext cx="5372904" cy="123529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Recognize discharge to homelessness could be a problem in your community.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collect administrative data on how frequently patients are discharged into homelessness. </a:t>
          </a:r>
        </a:p>
      </dsp:txBody>
      <dsp:txXfrm>
        <a:off x="6007666" y="0"/>
        <a:ext cx="5372904" cy="1235297"/>
      </dsp:txXfrm>
    </dsp:sp>
    <dsp:sp modelId="{5DDD8D07-A3FF-5D41-BC6B-4F624ACB73D6}">
      <dsp:nvSpPr>
        <dsp:cNvPr id="0" name=""/>
        <dsp:cNvSpPr/>
      </dsp:nvSpPr>
      <dsp:spPr>
        <a:xfrm>
          <a:off x="6000121" y="1244067"/>
          <a:ext cx="5461370" cy="123529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Work with agencies within your community as partners to address the issue of discharge to homelessness.</a:t>
          </a:r>
          <a:br>
            <a:rPr lang="en-US" sz="1600" kern="1200" dirty="0"/>
          </a:b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Establish relationships with landlords</a:t>
          </a:r>
        </a:p>
      </dsp:txBody>
      <dsp:txXfrm>
        <a:off x="6000121" y="1244067"/>
        <a:ext cx="5461370" cy="1235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9DEDA-96EC-7C40-8F93-26E94EF36E14}">
      <dsp:nvSpPr>
        <dsp:cNvPr id="0" name=""/>
        <dsp:cNvSpPr/>
      </dsp:nvSpPr>
      <dsp:spPr>
        <a:xfrm>
          <a:off x="0" y="0"/>
          <a:ext cx="3558071" cy="100907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NFA-Y Program Overview</a:t>
          </a:r>
        </a:p>
      </dsp:txBody>
      <dsp:txXfrm>
        <a:off x="0" y="0"/>
        <a:ext cx="3558071" cy="1009079"/>
      </dsp:txXfrm>
    </dsp:sp>
    <dsp:sp modelId="{A68276A6-9BD4-7D4B-958D-DF4E66AD865A}">
      <dsp:nvSpPr>
        <dsp:cNvPr id="0" name=""/>
        <dsp:cNvSpPr/>
      </dsp:nvSpPr>
      <dsp:spPr>
        <a:xfrm>
          <a:off x="1737" y="1009079"/>
          <a:ext cx="1184865" cy="211906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Find stable housing</a:t>
          </a:r>
        </a:p>
      </dsp:txBody>
      <dsp:txXfrm>
        <a:off x="1737" y="1009079"/>
        <a:ext cx="1184865" cy="2119066"/>
      </dsp:txXfrm>
    </dsp:sp>
    <dsp:sp modelId="{ECE96093-E9E4-3646-BC46-F0ADB64EBF5D}">
      <dsp:nvSpPr>
        <dsp:cNvPr id="0" name=""/>
        <dsp:cNvSpPr/>
      </dsp:nvSpPr>
      <dsp:spPr>
        <a:xfrm>
          <a:off x="1186602" y="1009079"/>
          <a:ext cx="1184865" cy="211906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Access financial support</a:t>
          </a:r>
        </a:p>
      </dsp:txBody>
      <dsp:txXfrm>
        <a:off x="1186602" y="1009079"/>
        <a:ext cx="1184865" cy="2119066"/>
      </dsp:txXfrm>
    </dsp:sp>
    <dsp:sp modelId="{D94BF97F-7B13-F84D-AB54-15072B07B12C}">
      <dsp:nvSpPr>
        <dsp:cNvPr id="0" name=""/>
        <dsp:cNvSpPr/>
      </dsp:nvSpPr>
      <dsp:spPr>
        <a:xfrm>
          <a:off x="2371468" y="1009079"/>
          <a:ext cx="1184865" cy="211906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Transition to Community post-discharge</a:t>
          </a:r>
        </a:p>
      </dsp:txBody>
      <dsp:txXfrm>
        <a:off x="2371468" y="1009079"/>
        <a:ext cx="1184865" cy="2119066"/>
      </dsp:txXfrm>
    </dsp:sp>
    <dsp:sp modelId="{2B529638-A518-6748-A679-7DB078DE3A50}">
      <dsp:nvSpPr>
        <dsp:cNvPr id="0" name=""/>
        <dsp:cNvSpPr/>
      </dsp:nvSpPr>
      <dsp:spPr>
        <a:xfrm>
          <a:off x="0" y="3128145"/>
          <a:ext cx="3558071" cy="23545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AEEAC-FFC5-FF49-9FA7-929D0C4B4A54}">
      <dsp:nvSpPr>
        <dsp:cNvPr id="0" name=""/>
        <dsp:cNvSpPr/>
      </dsp:nvSpPr>
      <dsp:spPr>
        <a:xfrm>
          <a:off x="601586" y="580"/>
          <a:ext cx="2631940" cy="15791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Education Supports</a:t>
          </a:r>
          <a:endParaRPr lang="en-US" sz="2400" kern="1200" dirty="0"/>
        </a:p>
      </dsp:txBody>
      <dsp:txXfrm>
        <a:off x="601586" y="580"/>
        <a:ext cx="2631940" cy="1579164"/>
      </dsp:txXfrm>
    </dsp:sp>
    <dsp:sp modelId="{BF405AA5-E955-C943-9148-225103490787}">
      <dsp:nvSpPr>
        <dsp:cNvPr id="0" name=""/>
        <dsp:cNvSpPr/>
      </dsp:nvSpPr>
      <dsp:spPr>
        <a:xfrm>
          <a:off x="3496721" y="580"/>
          <a:ext cx="2631940" cy="1579164"/>
        </a:xfrm>
        <a:prstGeom prst="rect">
          <a:avLst/>
        </a:prstGeom>
        <a:gradFill rotWithShape="0">
          <a:gsLst>
            <a:gs pos="0">
              <a:schemeClr val="accent5">
                <a:hueOff val="1462127"/>
                <a:satOff val="159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1462127"/>
                <a:satOff val="159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Children’s Aid Society </a:t>
          </a:r>
          <a:endParaRPr lang="en-US" sz="2400" kern="1200" dirty="0"/>
        </a:p>
      </dsp:txBody>
      <dsp:txXfrm>
        <a:off x="3496721" y="580"/>
        <a:ext cx="2631940" cy="1579164"/>
      </dsp:txXfrm>
    </dsp:sp>
    <dsp:sp modelId="{B8A2CA3D-DC1C-DD46-B212-BC24583CEEFA}">
      <dsp:nvSpPr>
        <dsp:cNvPr id="0" name=""/>
        <dsp:cNvSpPr/>
      </dsp:nvSpPr>
      <dsp:spPr>
        <a:xfrm>
          <a:off x="6391855" y="580"/>
          <a:ext cx="2631940" cy="1579164"/>
        </a:xfrm>
        <a:prstGeom prst="rect">
          <a:avLst/>
        </a:prstGeom>
        <a:gradFill rotWithShape="0">
          <a:gsLst>
            <a:gs pos="0">
              <a:schemeClr val="accent5">
                <a:hueOff val="2924253"/>
                <a:satOff val="318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2924253"/>
                <a:satOff val="318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Youth-Sector Employment  </a:t>
          </a:r>
          <a:endParaRPr lang="en-US" sz="2400" kern="1200" dirty="0"/>
        </a:p>
      </dsp:txBody>
      <dsp:txXfrm>
        <a:off x="6391855" y="580"/>
        <a:ext cx="2631940" cy="1579164"/>
      </dsp:txXfrm>
    </dsp:sp>
    <dsp:sp modelId="{ADD8EBA4-AF59-A141-A84B-BAE8DFBBF9CD}">
      <dsp:nvSpPr>
        <dsp:cNvPr id="0" name=""/>
        <dsp:cNvSpPr/>
      </dsp:nvSpPr>
      <dsp:spPr>
        <a:xfrm>
          <a:off x="601586" y="1842938"/>
          <a:ext cx="2631940" cy="1579164"/>
        </a:xfrm>
        <a:prstGeom prst="rect">
          <a:avLst/>
        </a:prstGeom>
        <a:gradFill rotWithShape="0">
          <a:gsLst>
            <a:gs pos="0">
              <a:schemeClr val="accent5">
                <a:hueOff val="4386380"/>
                <a:satOff val="477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4386380"/>
                <a:satOff val="477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Ontario Works vs ODSP</a:t>
          </a:r>
          <a:endParaRPr lang="en-US" sz="2400" kern="1200" dirty="0"/>
        </a:p>
      </dsp:txBody>
      <dsp:txXfrm>
        <a:off x="601586" y="1842938"/>
        <a:ext cx="2631940" cy="1579164"/>
      </dsp:txXfrm>
    </dsp:sp>
    <dsp:sp modelId="{A31A3117-C74B-9344-85A2-FB22AB927024}">
      <dsp:nvSpPr>
        <dsp:cNvPr id="0" name=""/>
        <dsp:cNvSpPr/>
      </dsp:nvSpPr>
      <dsp:spPr>
        <a:xfrm>
          <a:off x="3496721" y="1842938"/>
          <a:ext cx="2631940" cy="1579164"/>
        </a:xfrm>
        <a:prstGeom prst="rect">
          <a:avLst/>
        </a:prstGeom>
        <a:gradFill rotWithShape="0">
          <a:gsLst>
            <a:gs pos="0">
              <a:schemeClr val="accent5">
                <a:hueOff val="5848507"/>
                <a:satOff val="636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5848507"/>
                <a:satOff val="636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Sex Trafficking</a:t>
          </a:r>
          <a:endParaRPr lang="en-US" sz="2400" kern="1200" dirty="0"/>
        </a:p>
      </dsp:txBody>
      <dsp:txXfrm>
        <a:off x="3496721" y="1842938"/>
        <a:ext cx="2631940" cy="1579164"/>
      </dsp:txXfrm>
    </dsp:sp>
    <dsp:sp modelId="{F0161035-A2D7-A640-A19B-CF0F6067B5BC}">
      <dsp:nvSpPr>
        <dsp:cNvPr id="0" name=""/>
        <dsp:cNvSpPr/>
      </dsp:nvSpPr>
      <dsp:spPr>
        <a:xfrm>
          <a:off x="6391855" y="1842938"/>
          <a:ext cx="2631940" cy="1579164"/>
        </a:xfrm>
        <a:prstGeom prst="rect">
          <a:avLst/>
        </a:prstGeom>
        <a:gradFill rotWithShape="0">
          <a:gsLst>
            <a:gs pos="0">
              <a:schemeClr val="accent5">
                <a:hueOff val="7310633"/>
                <a:satOff val="795"/>
                <a:lumOff val="-1"/>
                <a:alphaOff val="0"/>
                <a:tint val="98000"/>
                <a:lumMod val="114000"/>
              </a:schemeClr>
            </a:gs>
            <a:gs pos="100000">
              <a:schemeClr val="accent5">
                <a:hueOff val="7310633"/>
                <a:satOff val="795"/>
                <a:lumOff val="-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Housing 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Lack of tenancy history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Need for co-signer</a:t>
          </a:r>
          <a:endParaRPr lang="en-US" sz="1900" kern="1200" dirty="0"/>
        </a:p>
      </dsp:txBody>
      <dsp:txXfrm>
        <a:off x="6391855" y="1842938"/>
        <a:ext cx="2631940" cy="1579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CE98A-8827-462A-A814-7245CF284BB3}">
      <dsp:nvSpPr>
        <dsp:cNvPr id="0" name=""/>
        <dsp:cNvSpPr/>
      </dsp:nvSpPr>
      <dsp:spPr>
        <a:xfrm>
          <a:off x="0" y="360709"/>
          <a:ext cx="6391275" cy="20658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F2ADC-43A9-4B34-9E52-BEC630241C3E}">
      <dsp:nvSpPr>
        <dsp:cNvPr id="0" name=""/>
        <dsp:cNvSpPr/>
      </dsp:nvSpPr>
      <dsp:spPr>
        <a:xfrm>
          <a:off x="624929" y="825533"/>
          <a:ext cx="1136235" cy="11362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A8860-7913-4B22-A52E-74247660C5C6}">
      <dsp:nvSpPr>
        <dsp:cNvPr id="0" name=""/>
        <dsp:cNvSpPr/>
      </dsp:nvSpPr>
      <dsp:spPr>
        <a:xfrm>
          <a:off x="2386094" y="360709"/>
          <a:ext cx="4005180" cy="2065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39" tIns="218639" rIns="218639" bIns="21863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Staff from Youth Opportunities Unlimited (YOU) assists youth to access: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shelter</a:t>
          </a:r>
          <a:br>
            <a:rPr lang="en-US" sz="1400" b="1" kern="1200" dirty="0"/>
          </a:br>
          <a:r>
            <a:rPr lang="en-US" sz="1400" b="1" kern="1200" dirty="0"/>
            <a:t>- long term housing </a:t>
          </a:r>
          <a:br>
            <a:rPr lang="en-US" sz="1400" b="1" kern="1200" dirty="0"/>
          </a:br>
          <a:r>
            <a:rPr lang="en-US" sz="1400" b="1" kern="1200" dirty="0"/>
            <a:t>- supportive housing</a:t>
          </a:r>
          <a:br>
            <a:rPr lang="en-US" sz="1400" b="1" kern="1200" dirty="0"/>
          </a:br>
          <a:r>
            <a:rPr lang="en-US" sz="1400" b="1" kern="1200" dirty="0"/>
            <a:t> - private market rentals</a:t>
          </a:r>
          <a:br>
            <a:rPr lang="en-US" sz="1400" b="1" kern="1200" dirty="0"/>
          </a:br>
          <a:r>
            <a:rPr lang="en-US" sz="1400" b="1" kern="1200" dirty="0"/>
            <a:t>- and other housing supports</a:t>
          </a:r>
          <a:endParaRPr lang="en-US" sz="1400" kern="1200" dirty="0"/>
        </a:p>
      </dsp:txBody>
      <dsp:txXfrm>
        <a:off x="2386094" y="360709"/>
        <a:ext cx="4005180" cy="2065883"/>
      </dsp:txXfrm>
    </dsp:sp>
    <dsp:sp modelId="{89C1F2EF-6CCD-44F4-8A8D-E59FFFB59C17}">
      <dsp:nvSpPr>
        <dsp:cNvPr id="0" name=""/>
        <dsp:cNvSpPr/>
      </dsp:nvSpPr>
      <dsp:spPr>
        <a:xfrm>
          <a:off x="0" y="2820094"/>
          <a:ext cx="6391275" cy="20658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F172C-3B9A-4788-960F-829A3816EEE3}">
      <dsp:nvSpPr>
        <dsp:cNvPr id="0" name=""/>
        <dsp:cNvSpPr/>
      </dsp:nvSpPr>
      <dsp:spPr>
        <a:xfrm>
          <a:off x="624929" y="3284917"/>
          <a:ext cx="1136235" cy="11362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314BE-84D7-4AFE-AC4F-948C9C7A1FAB}">
      <dsp:nvSpPr>
        <dsp:cNvPr id="0" name=""/>
        <dsp:cNvSpPr/>
      </dsp:nvSpPr>
      <dsp:spPr>
        <a:xfrm>
          <a:off x="2386094" y="2820094"/>
          <a:ext cx="4005180" cy="2065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39" tIns="218639" rIns="218639" bIns="21863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Staff also assists youth with: </a:t>
          </a:r>
          <a:br>
            <a:rPr lang="en-US" sz="1400" b="1" kern="1200" dirty="0"/>
          </a:br>
          <a:br>
            <a:rPr lang="en-US" sz="1400" b="1" kern="1200" dirty="0"/>
          </a:br>
          <a:r>
            <a:rPr lang="en-US" sz="1400" b="1" kern="1200" dirty="0"/>
            <a:t>- navigating community resources </a:t>
          </a:r>
          <a:br>
            <a:rPr lang="en-US" sz="1400" b="1" kern="1200" dirty="0"/>
          </a:br>
          <a:r>
            <a:rPr lang="en-US" sz="1400" b="1" kern="1200" dirty="0"/>
            <a:t>- case management</a:t>
          </a:r>
          <a:br>
            <a:rPr lang="en-US" sz="1400" b="1" kern="1200" dirty="0"/>
          </a:br>
          <a:r>
            <a:rPr lang="en-US" sz="1400" b="1" kern="1200" dirty="0"/>
            <a:t>- referrals to other community partners for additional supports and dual case management. </a:t>
          </a:r>
          <a:endParaRPr lang="en-US" sz="1400" kern="1200" dirty="0"/>
        </a:p>
      </dsp:txBody>
      <dsp:txXfrm>
        <a:off x="2386094" y="2820094"/>
        <a:ext cx="4005180" cy="20658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1CB40-026D-4F72-AEEC-6EA2D23BCD4A}">
      <dsp:nvSpPr>
        <dsp:cNvPr id="0" name=""/>
        <dsp:cNvSpPr/>
      </dsp:nvSpPr>
      <dsp:spPr>
        <a:xfrm>
          <a:off x="0" y="852586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7830D-93A0-40D1-B5E7-3FC90F562C5C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D5C80-7439-4574-9ABB-3B189F9511F2}">
      <dsp:nvSpPr>
        <dsp:cNvPr id="0" name=""/>
        <dsp:cNvSpPr/>
      </dsp:nvSpPr>
      <dsp:spPr>
        <a:xfrm>
          <a:off x="1817977" y="852586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Helps youth obtain financial assistance through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Ontario works (OW)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- Ontario Disability Support Program (ODSP)</a:t>
          </a:r>
          <a:br>
            <a:rPr lang="en-US" sz="1400" b="1" kern="1200" dirty="0"/>
          </a:br>
          <a:r>
            <a:rPr lang="en-US" sz="1400" b="1" kern="1200" dirty="0"/>
            <a:t>-  employment supports.</a:t>
          </a:r>
          <a:endParaRPr lang="en-US" sz="1400" kern="1200" dirty="0"/>
        </a:p>
      </dsp:txBody>
      <dsp:txXfrm>
        <a:off x="1817977" y="852586"/>
        <a:ext cx="4573297" cy="1574006"/>
      </dsp:txXfrm>
    </dsp:sp>
    <dsp:sp modelId="{91DB7FF6-CB7A-43FD-9C0F-C6E8B526D048}">
      <dsp:nvSpPr>
        <dsp:cNvPr id="0" name=""/>
        <dsp:cNvSpPr/>
      </dsp:nvSpPr>
      <dsp:spPr>
        <a:xfrm>
          <a:off x="0" y="2820094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C3A9F-A230-47AA-AC89-5F1AD495FFD4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68418-AD1B-4D74-B6F6-8F63E8AD249B}">
      <dsp:nvSpPr>
        <dsp:cNvPr id="0" name=""/>
        <dsp:cNvSpPr/>
      </dsp:nvSpPr>
      <dsp:spPr>
        <a:xfrm>
          <a:off x="1817977" y="2820094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Works in partnership with the Housing stability bank (HSB) to help youth obtain grants for first and last months’ rent</a:t>
          </a:r>
          <a:endParaRPr lang="en-US" sz="1400" kern="1200" dirty="0"/>
        </a:p>
      </dsp:txBody>
      <dsp:txXfrm>
        <a:off x="1817977" y="2820094"/>
        <a:ext cx="4573297" cy="15740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082CA-1D65-A94F-A9F7-1991116C0EA5}">
      <dsp:nvSpPr>
        <dsp:cNvPr id="0" name=""/>
        <dsp:cNvSpPr/>
      </dsp:nvSpPr>
      <dsp:spPr>
        <a:xfrm>
          <a:off x="2783216" y="1665621"/>
          <a:ext cx="6082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256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071373" y="1708147"/>
        <a:ext cx="31942" cy="6388"/>
      </dsp:txXfrm>
    </dsp:sp>
    <dsp:sp modelId="{FB793068-C9AC-5049-A5D6-70FD25E11C9C}">
      <dsp:nvSpPr>
        <dsp:cNvPr id="0" name=""/>
        <dsp:cNvSpPr/>
      </dsp:nvSpPr>
      <dsp:spPr>
        <a:xfrm>
          <a:off x="7378" y="878050"/>
          <a:ext cx="2777637" cy="1666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107" tIns="142868" rIns="136107" bIns="1428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Administrative data from hospitals, and community agencies will be assessed to determine changes in the rates of discharge from hospital to homelessness</a:t>
          </a:r>
        </a:p>
      </dsp:txBody>
      <dsp:txXfrm>
        <a:off x="7378" y="878050"/>
        <a:ext cx="2777637" cy="1666582"/>
      </dsp:txXfrm>
    </dsp:sp>
    <dsp:sp modelId="{1905CF95-5FED-7844-9F89-965544415876}">
      <dsp:nvSpPr>
        <dsp:cNvPr id="0" name=""/>
        <dsp:cNvSpPr/>
      </dsp:nvSpPr>
      <dsp:spPr>
        <a:xfrm>
          <a:off x="6199710" y="1665621"/>
          <a:ext cx="6082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256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487867" y="1708147"/>
        <a:ext cx="31942" cy="6388"/>
      </dsp:txXfrm>
    </dsp:sp>
    <dsp:sp modelId="{57685CD8-6522-5948-B37E-C1800BF83998}">
      <dsp:nvSpPr>
        <dsp:cNvPr id="0" name=""/>
        <dsp:cNvSpPr/>
      </dsp:nvSpPr>
      <dsp:spPr>
        <a:xfrm>
          <a:off x="3423872" y="878050"/>
          <a:ext cx="2777637" cy="1666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107" tIns="142868" rIns="136107" bIns="1428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 dirty="0"/>
            <a:t>Interviews conducted</a:t>
          </a:r>
          <a:r>
            <a:rPr lang="en-US" sz="1500" kern="1200" dirty="0"/>
            <a:t> prior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 discharge, and at 6- and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12-months post-discharge:</a:t>
          </a:r>
        </a:p>
      </dsp:txBody>
      <dsp:txXfrm>
        <a:off x="3423872" y="878050"/>
        <a:ext cx="2777637" cy="1666582"/>
      </dsp:txXfrm>
    </dsp:sp>
    <dsp:sp modelId="{8648423D-919D-894D-902B-A86532137449}">
      <dsp:nvSpPr>
        <dsp:cNvPr id="0" name=""/>
        <dsp:cNvSpPr/>
      </dsp:nvSpPr>
      <dsp:spPr>
        <a:xfrm>
          <a:off x="6840366" y="878050"/>
          <a:ext cx="2777637" cy="1666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107" tIns="142868" rIns="136107" bIns="1428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Focus groups examine perceptions of the intervention, strengths of the implementation strategy, and suggestions for improving the program</a:t>
          </a:r>
        </a:p>
      </dsp:txBody>
      <dsp:txXfrm>
        <a:off x="6840366" y="878050"/>
        <a:ext cx="2777637" cy="16665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F3A67-3688-6D4E-93E2-5B530DEC632A}">
      <dsp:nvSpPr>
        <dsp:cNvPr id="0" name=""/>
        <dsp:cNvSpPr/>
      </dsp:nvSpPr>
      <dsp:spPr>
        <a:xfrm>
          <a:off x="3232" y="427808"/>
          <a:ext cx="2564317" cy="1538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Out of the 32 unique individuals met this year, 30 have been diverted from homelessness</a:t>
          </a:r>
        </a:p>
      </dsp:txBody>
      <dsp:txXfrm>
        <a:off x="3232" y="427808"/>
        <a:ext cx="2564317" cy="1538590"/>
      </dsp:txXfrm>
    </dsp:sp>
    <dsp:sp modelId="{773A7F2B-9DB6-FA49-A5B7-A7489213E98B}">
      <dsp:nvSpPr>
        <dsp:cNvPr id="0" name=""/>
        <dsp:cNvSpPr/>
      </dsp:nvSpPr>
      <dsp:spPr>
        <a:xfrm>
          <a:off x="2823981" y="427808"/>
          <a:ext cx="2564317" cy="1538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 Live in Private Market Rentals</a:t>
          </a:r>
        </a:p>
      </dsp:txBody>
      <dsp:txXfrm>
        <a:off x="2823981" y="427808"/>
        <a:ext cx="2564317" cy="1538590"/>
      </dsp:txXfrm>
    </dsp:sp>
    <dsp:sp modelId="{430A9494-47EC-5743-B27E-9F73E8E6FCBE}">
      <dsp:nvSpPr>
        <dsp:cNvPr id="0" name=""/>
        <dsp:cNvSpPr/>
      </dsp:nvSpPr>
      <dsp:spPr>
        <a:xfrm>
          <a:off x="5644730" y="427808"/>
          <a:ext cx="2564317" cy="1538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 live in YOU Corner Stone Transitional Housing</a:t>
          </a:r>
        </a:p>
      </dsp:txBody>
      <dsp:txXfrm>
        <a:off x="5644730" y="427808"/>
        <a:ext cx="2564317" cy="1538590"/>
      </dsp:txXfrm>
    </dsp:sp>
    <dsp:sp modelId="{457FDD08-62C8-9E4F-A2F8-1B3DEFAB0241}">
      <dsp:nvSpPr>
        <dsp:cNvPr id="0" name=""/>
        <dsp:cNvSpPr/>
      </dsp:nvSpPr>
      <dsp:spPr>
        <a:xfrm>
          <a:off x="8465479" y="427808"/>
          <a:ext cx="2564317" cy="1538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 Living in YOU Shelter</a:t>
          </a:r>
        </a:p>
      </dsp:txBody>
      <dsp:txXfrm>
        <a:off x="8465479" y="427808"/>
        <a:ext cx="2564317" cy="1538590"/>
      </dsp:txXfrm>
    </dsp:sp>
    <dsp:sp modelId="{4F302290-BAAF-6643-B166-E668A6A6B8F2}">
      <dsp:nvSpPr>
        <dsp:cNvPr id="0" name=""/>
        <dsp:cNvSpPr/>
      </dsp:nvSpPr>
      <dsp:spPr>
        <a:xfrm>
          <a:off x="3232" y="2222830"/>
          <a:ext cx="2564317" cy="1538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 have returned to live with family</a:t>
          </a:r>
        </a:p>
      </dsp:txBody>
      <dsp:txXfrm>
        <a:off x="3232" y="2222830"/>
        <a:ext cx="2564317" cy="1538590"/>
      </dsp:txXfrm>
    </dsp:sp>
    <dsp:sp modelId="{670EA6B5-4FC1-8243-B462-1E82FA6B7E25}">
      <dsp:nvSpPr>
        <dsp:cNvPr id="0" name=""/>
        <dsp:cNvSpPr/>
      </dsp:nvSpPr>
      <dsp:spPr>
        <a:xfrm>
          <a:off x="2823981" y="2222830"/>
          <a:ext cx="2564317" cy="1538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 Youth in St. Leonard’s Transitional Housing</a:t>
          </a:r>
        </a:p>
      </dsp:txBody>
      <dsp:txXfrm>
        <a:off x="2823981" y="2222830"/>
        <a:ext cx="2564317" cy="1538590"/>
      </dsp:txXfrm>
    </dsp:sp>
    <dsp:sp modelId="{C0AF6D9F-983D-0947-B033-9F685BD10AC0}">
      <dsp:nvSpPr>
        <dsp:cNvPr id="0" name=""/>
        <dsp:cNvSpPr/>
      </dsp:nvSpPr>
      <dsp:spPr>
        <a:xfrm>
          <a:off x="5644730" y="2222830"/>
          <a:ext cx="2564317" cy="1538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9 Youth matched to housing programs through the City of London</a:t>
          </a:r>
        </a:p>
      </dsp:txBody>
      <dsp:txXfrm>
        <a:off x="5644730" y="2222830"/>
        <a:ext cx="2564317" cy="1538590"/>
      </dsp:txXfrm>
    </dsp:sp>
    <dsp:sp modelId="{7896FBCB-C40E-6144-8EAC-429AAF0CD8E7}">
      <dsp:nvSpPr>
        <dsp:cNvPr id="0" name=""/>
        <dsp:cNvSpPr/>
      </dsp:nvSpPr>
      <dsp:spPr>
        <a:xfrm>
          <a:off x="8465479" y="2222830"/>
          <a:ext cx="2564317" cy="1538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 Youth Living in CMHA Transitional Housing</a:t>
          </a:r>
        </a:p>
      </dsp:txBody>
      <dsp:txXfrm>
        <a:off x="8465479" y="2222830"/>
        <a:ext cx="2564317" cy="15385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613C1-2BCF-4A47-9A02-FF5E57EF2E2B}">
      <dsp:nvSpPr>
        <dsp:cNvPr id="0" name=""/>
        <dsp:cNvSpPr/>
      </dsp:nvSpPr>
      <dsp:spPr>
        <a:xfrm rot="5400000">
          <a:off x="-195207" y="195207"/>
          <a:ext cx="1301385" cy="910969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Inclusion</a:t>
          </a:r>
        </a:p>
      </dsp:txBody>
      <dsp:txXfrm rot="-5400000">
        <a:off x="2" y="455484"/>
        <a:ext cx="910969" cy="390416"/>
      </dsp:txXfrm>
    </dsp:sp>
    <dsp:sp modelId="{9F691DDC-B391-7449-BB9A-898361E63D2E}">
      <dsp:nvSpPr>
        <dsp:cNvPr id="0" name=""/>
        <dsp:cNvSpPr/>
      </dsp:nvSpPr>
      <dsp:spPr>
        <a:xfrm rot="5400000">
          <a:off x="3014976" y="-1978453"/>
          <a:ext cx="845900" cy="5053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Ages 16-24*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Homeless or at-risk of homelessness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Psychiatric inpatient</a:t>
          </a:r>
        </a:p>
      </dsp:txBody>
      <dsp:txXfrm rot="-5400000">
        <a:off x="910970" y="166846"/>
        <a:ext cx="5012621" cy="763314"/>
      </dsp:txXfrm>
    </dsp:sp>
    <dsp:sp modelId="{3AB02DDA-61CC-8A4C-9DE0-F044B9C81FA5}">
      <dsp:nvSpPr>
        <dsp:cNvPr id="0" name=""/>
        <dsp:cNvSpPr/>
      </dsp:nvSpPr>
      <dsp:spPr>
        <a:xfrm rot="5400000">
          <a:off x="-195207" y="1465623"/>
          <a:ext cx="1301385" cy="910969"/>
        </a:xfrm>
        <a:prstGeom prst="chevron">
          <a:avLst/>
        </a:prstGeom>
        <a:solidFill>
          <a:schemeClr val="accent2">
            <a:shade val="80000"/>
            <a:hueOff val="-330858"/>
            <a:satOff val="-5402"/>
            <a:lumOff val="16005"/>
            <a:alphaOff val="0"/>
          </a:schemeClr>
        </a:solidFill>
        <a:ln w="19050" cap="rnd" cmpd="sng" algn="ctr">
          <a:solidFill>
            <a:schemeClr val="accent2">
              <a:shade val="80000"/>
              <a:hueOff val="-330858"/>
              <a:satOff val="-5402"/>
              <a:lumOff val="160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Program</a:t>
          </a:r>
          <a:r>
            <a:rPr lang="en-US" sz="1300" kern="1200" baseline="0" dirty="0"/>
            <a:t> Utilization</a:t>
          </a:r>
          <a:endParaRPr lang="en-US" sz="1300" kern="1200" dirty="0"/>
        </a:p>
      </dsp:txBody>
      <dsp:txXfrm rot="-5400000">
        <a:off x="2" y="1725900"/>
        <a:ext cx="910969" cy="390416"/>
      </dsp:txXfrm>
    </dsp:sp>
    <dsp:sp modelId="{C55988C6-EA5C-5C48-9F23-73FBF1526E26}">
      <dsp:nvSpPr>
        <dsp:cNvPr id="0" name=""/>
        <dsp:cNvSpPr/>
      </dsp:nvSpPr>
      <dsp:spPr>
        <a:xfrm rot="5400000">
          <a:off x="3014976" y="-833591"/>
          <a:ext cx="845900" cy="5053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-330858"/>
              <a:satOff val="-5402"/>
              <a:lumOff val="160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chemeClr val="tx1"/>
              </a:solidFill>
            </a:rPr>
            <a:t>(As of September 2023)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>
              <a:solidFill>
                <a:schemeClr val="tx1"/>
              </a:solidFill>
            </a:rPr>
            <a:t>N</a:t>
          </a:r>
          <a:r>
            <a:rPr lang="en-US" sz="1400" b="0" i="0" kern="1200" dirty="0">
              <a:solidFill>
                <a:schemeClr val="tx1"/>
              </a:solidFill>
            </a:rPr>
            <a:t>=32</a:t>
          </a:r>
          <a:endParaRPr lang="en-US" sz="1400" b="0" i="1" kern="1200" dirty="0">
            <a:solidFill>
              <a:schemeClr val="tx1"/>
            </a:solidFill>
          </a:endParaRPr>
        </a:p>
      </dsp:txBody>
      <dsp:txXfrm rot="-5400000">
        <a:off x="910970" y="1311708"/>
        <a:ext cx="5012621" cy="763314"/>
      </dsp:txXfrm>
    </dsp:sp>
    <dsp:sp modelId="{5DA6024D-76EF-434B-BE74-402C5954F605}">
      <dsp:nvSpPr>
        <dsp:cNvPr id="0" name=""/>
        <dsp:cNvSpPr/>
      </dsp:nvSpPr>
      <dsp:spPr>
        <a:xfrm rot="5400000">
          <a:off x="-195207" y="2786777"/>
          <a:ext cx="1301385" cy="910969"/>
        </a:xfrm>
        <a:prstGeom prst="chevron">
          <a:avLst/>
        </a:prstGeom>
        <a:solidFill>
          <a:schemeClr val="accent2">
            <a:shade val="80000"/>
            <a:hueOff val="-661716"/>
            <a:satOff val="-10804"/>
            <a:lumOff val="32010"/>
            <a:alphaOff val="0"/>
          </a:schemeClr>
        </a:solidFill>
        <a:ln w="19050" cap="rnd" cmpd="sng" algn="ctr">
          <a:solidFill>
            <a:schemeClr val="accent2">
              <a:shade val="80000"/>
              <a:hueOff val="-661716"/>
              <a:satOff val="-10804"/>
              <a:lumOff val="320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Interview Sample</a:t>
          </a:r>
        </a:p>
      </dsp:txBody>
      <dsp:txXfrm rot="-5400000">
        <a:off x="2" y="3047054"/>
        <a:ext cx="910969" cy="390416"/>
      </dsp:txXfrm>
    </dsp:sp>
    <dsp:sp modelId="{F2FD41EF-7509-3A49-BF62-CBBECB995D5E}">
      <dsp:nvSpPr>
        <dsp:cNvPr id="0" name=""/>
        <dsp:cNvSpPr/>
      </dsp:nvSpPr>
      <dsp:spPr>
        <a:xfrm rot="5400000">
          <a:off x="2481429" y="844818"/>
          <a:ext cx="1912995" cy="5053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-661716"/>
              <a:satOff val="-10804"/>
              <a:lumOff val="320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/>
            <a:t>N</a:t>
          </a:r>
          <a:r>
            <a:rPr lang="en-US" sz="1400" kern="1200" dirty="0"/>
            <a:t>=27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11 Male (40.7%); 15 Females (55.6%); 1 Transgender (3.7%)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Age: </a:t>
          </a:r>
          <a:r>
            <a:rPr lang="en-US" sz="1400" i="1" kern="1200" dirty="0"/>
            <a:t>M</a:t>
          </a:r>
          <a:r>
            <a:rPr lang="en-US" sz="1400" kern="1200" dirty="0"/>
            <a:t>=20.3, </a:t>
          </a:r>
          <a:r>
            <a:rPr lang="en-US" sz="1400" i="1" kern="1200" dirty="0"/>
            <a:t>SD</a:t>
          </a:r>
          <a:r>
            <a:rPr lang="en-US" sz="1400" kern="1200" dirty="0"/>
            <a:t>=2.9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Ethnic/Racial/Cultural group (Missing: </a:t>
          </a:r>
          <a:r>
            <a:rPr lang="en-US" sz="1400" i="1" kern="1200" dirty="0"/>
            <a:t>n</a:t>
          </a:r>
          <a:r>
            <a:rPr lang="en-US" sz="1400" i="0" kern="1200" dirty="0"/>
            <a:t>=1)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European origins (Caucasian): </a:t>
          </a:r>
          <a:r>
            <a:rPr lang="en-US" sz="1400" i="1" kern="1200" dirty="0"/>
            <a:t>n</a:t>
          </a:r>
          <a:r>
            <a:rPr lang="en-US" sz="1400" i="0" kern="1200" dirty="0"/>
            <a:t>=17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Indigenous: </a:t>
          </a:r>
          <a:r>
            <a:rPr lang="en-US" sz="1400" i="1" kern="1200" dirty="0"/>
            <a:t>n</a:t>
          </a:r>
          <a:r>
            <a:rPr lang="en-US" sz="1400" i="0" kern="1200" dirty="0"/>
            <a:t>=3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Visible minority: </a:t>
          </a:r>
          <a:r>
            <a:rPr lang="en-US" sz="1400" i="1" kern="1200" dirty="0"/>
            <a:t>n</a:t>
          </a:r>
          <a:r>
            <a:rPr lang="en-US" sz="1400" i="0" kern="1200" dirty="0"/>
            <a:t>=6</a:t>
          </a:r>
          <a:endParaRPr lang="en-US" sz="1400" kern="1200" dirty="0"/>
        </a:p>
      </dsp:txBody>
      <dsp:txXfrm rot="-5400000">
        <a:off x="910970" y="2508663"/>
        <a:ext cx="4960529" cy="17262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B0C7E-3503-4D4D-993B-652ADABFB47E}">
      <dsp:nvSpPr>
        <dsp:cNvPr id="0" name=""/>
        <dsp:cNvSpPr/>
      </dsp:nvSpPr>
      <dsp:spPr>
        <a:xfrm>
          <a:off x="5415" y="1076494"/>
          <a:ext cx="2577199" cy="1775690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AB160-E4F5-8846-8B99-ECC56F43FA88}">
      <dsp:nvSpPr>
        <dsp:cNvPr id="0" name=""/>
        <dsp:cNvSpPr/>
      </dsp:nvSpPr>
      <dsp:spPr>
        <a:xfrm>
          <a:off x="5415" y="2852185"/>
          <a:ext cx="2577199" cy="95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Communication</a:t>
          </a:r>
        </a:p>
      </dsp:txBody>
      <dsp:txXfrm>
        <a:off x="5415" y="2852185"/>
        <a:ext cx="2577199" cy="956141"/>
      </dsp:txXfrm>
    </dsp:sp>
    <dsp:sp modelId="{5B503FCF-9548-CC4B-BFE1-2D2DEC14DAA7}">
      <dsp:nvSpPr>
        <dsp:cNvPr id="0" name=""/>
        <dsp:cNvSpPr/>
      </dsp:nvSpPr>
      <dsp:spPr>
        <a:xfrm>
          <a:off x="2840443" y="1076494"/>
          <a:ext cx="2577199" cy="1775690"/>
        </a:xfrm>
        <a:prstGeom prst="round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C8390-77EC-6A46-84E0-FC28D0320756}">
      <dsp:nvSpPr>
        <dsp:cNvPr id="0" name=""/>
        <dsp:cNvSpPr/>
      </dsp:nvSpPr>
      <dsp:spPr>
        <a:xfrm>
          <a:off x="2840443" y="2852185"/>
          <a:ext cx="2577199" cy="95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Collaboration</a:t>
          </a:r>
        </a:p>
      </dsp:txBody>
      <dsp:txXfrm>
        <a:off x="2840443" y="2852185"/>
        <a:ext cx="2577199" cy="956141"/>
      </dsp:txXfrm>
    </dsp:sp>
    <dsp:sp modelId="{959CBBF3-91BC-6F47-A32F-3E940ED7C72B}">
      <dsp:nvSpPr>
        <dsp:cNvPr id="0" name=""/>
        <dsp:cNvSpPr/>
      </dsp:nvSpPr>
      <dsp:spPr>
        <a:xfrm>
          <a:off x="5675471" y="1076494"/>
          <a:ext cx="2577199" cy="177569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808" t="-10822" r="1808" b="-10822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05A63-8548-7846-A378-85C264C46850}">
      <dsp:nvSpPr>
        <dsp:cNvPr id="0" name=""/>
        <dsp:cNvSpPr/>
      </dsp:nvSpPr>
      <dsp:spPr>
        <a:xfrm>
          <a:off x="5675471" y="2852185"/>
          <a:ext cx="2577199" cy="95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Coordination</a:t>
          </a:r>
        </a:p>
      </dsp:txBody>
      <dsp:txXfrm>
        <a:off x="5675471" y="2852185"/>
        <a:ext cx="2577199" cy="956141"/>
      </dsp:txXfrm>
    </dsp:sp>
    <dsp:sp modelId="{DB728E50-2FB2-DE4D-8D14-F140A37CE5DA}">
      <dsp:nvSpPr>
        <dsp:cNvPr id="0" name=""/>
        <dsp:cNvSpPr/>
      </dsp:nvSpPr>
      <dsp:spPr>
        <a:xfrm>
          <a:off x="8510499" y="1076494"/>
          <a:ext cx="2577199" cy="1775690"/>
        </a:xfrm>
        <a:prstGeom prst="round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7BB4A-F7AF-2C44-AB81-4DAFFC4B2969}">
      <dsp:nvSpPr>
        <dsp:cNvPr id="0" name=""/>
        <dsp:cNvSpPr/>
      </dsp:nvSpPr>
      <dsp:spPr>
        <a:xfrm>
          <a:off x="8510499" y="2852185"/>
          <a:ext cx="2577199" cy="95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Outcomes</a:t>
          </a:r>
        </a:p>
      </dsp:txBody>
      <dsp:txXfrm>
        <a:off x="8510499" y="2852185"/>
        <a:ext cx="2577199" cy="956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1967-7429-4F45-8DB8-B2F91CD8943B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5B663-24CD-FE47-8429-FF9D28E081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9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5B663-24CD-FE47-8429-FF9D28E081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3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5B663-24CD-FE47-8429-FF9D28E081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1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5B663-24CD-FE47-8429-FF9D28E081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6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5B663-24CD-FE47-8429-FF9D28E081F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3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Other includes:</a:t>
            </a:r>
          </a:p>
          <a:p>
            <a:r>
              <a:rPr lang="en-CA" dirty="0"/>
              <a:t>Back pain – 1</a:t>
            </a:r>
          </a:p>
          <a:p>
            <a:r>
              <a:rPr lang="en-CA" dirty="0"/>
              <a:t>Headache/joint pain – 1</a:t>
            </a:r>
          </a:p>
          <a:p>
            <a:r>
              <a:rPr lang="en-CA" dirty="0"/>
              <a:t>High cholesterol – 1</a:t>
            </a:r>
          </a:p>
          <a:p>
            <a:r>
              <a:rPr lang="en-CA" dirty="0"/>
              <a:t>Knee tumor – 1 </a:t>
            </a:r>
          </a:p>
          <a:p>
            <a:r>
              <a:rPr lang="en-CA" dirty="0"/>
              <a:t>Legally blind in right eye – 1</a:t>
            </a:r>
          </a:p>
          <a:p>
            <a:r>
              <a:rPr lang="en-CA" dirty="0"/>
              <a:t>Low iron, cyst – 1</a:t>
            </a:r>
          </a:p>
          <a:p>
            <a:r>
              <a:rPr lang="en-CA" dirty="0"/>
              <a:t>Muscle atrophy syndrome/gastroparesis – 1 </a:t>
            </a:r>
          </a:p>
          <a:p>
            <a:r>
              <a:rPr lang="en-CA" dirty="0"/>
              <a:t>Severe stomach acid reflux –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5B663-24CD-FE47-8429-FF9D28E081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9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5B663-24CD-FE47-8429-FF9D28E081F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2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655A5808-3B61-48CC-92EF-85AC2E0DFA56}" type="datetime2">
              <a:rPr lang="en-US" smtClean="0"/>
              <a:t>Thursday, October 19,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7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Thursday, October 19, 2023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083887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Thursday, October 19,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798196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Thursday, October 19,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745928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Thursday, October 19,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675920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Thursday, October 19, 2023</a:t>
            </a:fld>
            <a:endParaRPr lang="en-US" cap="al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97623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Thursday, October 19, 2023</a:t>
            </a:fld>
            <a:endParaRPr lang="en-US" cap="al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782040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October 19,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26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October 19,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0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October 19,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7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October 19,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9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October 19,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0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Thursday, October 19, 2023</a:t>
            </a:fld>
            <a:endParaRPr lang="en-US" cap="al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877518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October 19,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7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October 19,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1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October 19,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7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October 19,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0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October 19, 2023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6223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ttF@you.ca" TargetMode="External"/><Relationship Id="rId2" Type="http://schemas.openxmlformats.org/officeDocument/2006/relationships/hyperlink" Target="mailto:cforchuk@uwo.c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hyperlink" Target="mailto:anne.peters@lhsc.on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lesshub.ca/about-homelessness/population-specific/yout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320E-65B8-F006-C433-FAC9D3EF9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751" y="2395218"/>
            <a:ext cx="10893094" cy="191594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Preventing Discharge to No Fixed Address-Youth (NFA-Y)</a:t>
            </a:r>
            <a:br>
              <a:rPr lang="en-US" sz="2800" dirty="0"/>
            </a:br>
            <a:br>
              <a:rPr lang="en-US" sz="2800" dirty="0"/>
            </a:br>
            <a:r>
              <a:rPr lang="en-CA" sz="2200" dirty="0"/>
              <a:t>Cheryl Forchuk RN PhD O </a:t>
            </a:r>
            <a:r>
              <a:rPr lang="en-CA" sz="2200" dirty="0" err="1"/>
              <a:t>Ont</a:t>
            </a:r>
            <a:r>
              <a:rPr lang="en-CA" sz="2200" dirty="0"/>
              <a:t> FCAHS</a:t>
            </a:r>
            <a:br>
              <a:rPr lang="en-CA" sz="2200" dirty="0"/>
            </a:br>
            <a:r>
              <a:rPr lang="en-CA" sz="2200" dirty="0"/>
              <a:t>Beryl and Richard Ivey Research Chair in Aging, Mental Health, Rehabilitation and Recovery</a:t>
            </a:r>
            <a:br>
              <a:rPr lang="en-CA" sz="2200" dirty="0"/>
            </a:br>
            <a:br>
              <a:rPr lang="en-US" sz="2200" dirty="0"/>
            </a:br>
            <a:r>
              <a:rPr lang="en-US" sz="2200" dirty="0"/>
              <a:t>London, ON, Canada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11895-1BD3-7324-677C-3B9ABD12B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871" y="4675239"/>
            <a:ext cx="9763432" cy="151636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500" dirty="0"/>
              <a:t>Cheryl Forchuk, Sandra </a:t>
            </a:r>
            <a:r>
              <a:rPr lang="en-US" sz="1500" dirty="0" err="1"/>
              <a:t>Fisman</a:t>
            </a:r>
            <a:r>
              <a:rPr lang="en-US" sz="1500" dirty="0"/>
              <a:t>, JULIA RENNICK, Carolina dale,steve Cordes, Katherine Krakowski, Jason Galindo, Matthew Forget, Melissa Jeffrey, Anne Peters</a:t>
            </a:r>
          </a:p>
          <a:p>
            <a:pPr algn="ctr"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4" name="Picture 3" descr="Paper house in yellow paint wall">
            <a:extLst>
              <a:ext uri="{FF2B5EF4-FFF2-40B4-BE49-F238E27FC236}">
                <a16:creationId xmlns:a16="http://schemas.microsoft.com/office/drawing/2014/main" id="{D782D58B-61E7-8F1F-9F55-0ACACA41C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5" r="41980" b="-1"/>
          <a:stretch/>
        </p:blipFill>
        <p:spPr>
          <a:xfrm>
            <a:off x="8891396" y="287065"/>
            <a:ext cx="1683867" cy="184932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8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6E457-C924-C59A-1421-31A3EB5C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277653"/>
            <a:ext cx="3020133" cy="31173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spc="75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Hospital Poster &amp; Brochure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CE4F249-AC71-406E-8410-03E1C8809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62" y="1113062"/>
            <a:ext cx="6470908" cy="4628759"/>
          </a:xfrm>
          <a:prstGeom prst="rect">
            <a:avLst/>
          </a:prstGeom>
          <a:solidFill>
            <a:srgbClr val="FFFFFE"/>
          </a:solidFill>
          <a:ln w="15875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541B18C4-6270-1AFA-7002-E398994A7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44" y="1277653"/>
            <a:ext cx="2740979" cy="429957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" name="Content Placeholder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34AA8B0-4B3F-75B1-BBB9-B7F2E9872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060" y="1277653"/>
            <a:ext cx="2751728" cy="4299576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382244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88F873-FC02-31FD-EFC8-97E1A8FA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1143001"/>
            <a:ext cx="10818812" cy="13789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100" dirty="0"/>
              <a:t>Housing for youth (September 2023)</a:t>
            </a:r>
            <a:br>
              <a:rPr lang="en-US" sz="5100" dirty="0"/>
            </a:br>
            <a:endParaRPr lang="en-US" sz="5100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F01BB2C-D329-910A-49D6-92C78236CC5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3836333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20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8BF8-C8EF-5B3D-D8F3-D979958A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21" y="374427"/>
            <a:ext cx="12191999" cy="97151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Results: Participant demographics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7E4C4AA2-37D6-98B8-ADCA-6E080D23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611038"/>
            <a:ext cx="3669819" cy="366782"/>
          </a:xfrm>
        </p:spPr>
        <p:txBody>
          <a:bodyPr/>
          <a:lstStyle/>
          <a:p>
            <a:pPr algn="l" defTabSz="352044">
              <a:spcAft>
                <a:spcPts val="600"/>
              </a:spcAft>
            </a:pPr>
            <a:r>
              <a:rPr lang="en-US" sz="693" b="1" kern="1200" cap="all" spc="23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Cases are evaluated on an individual basis.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94F7211D-3E97-08A3-5486-E0321CD82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692838"/>
              </p:ext>
            </p:extLst>
          </p:nvPr>
        </p:nvGraphicFramePr>
        <p:xfrm>
          <a:off x="131116" y="2340602"/>
          <a:ext cx="5964884" cy="4453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21CE159-F78D-83E4-BE0B-9D55A93B6DA4}"/>
              </a:ext>
            </a:extLst>
          </p:cNvPr>
          <p:cNvSpPr txBox="1"/>
          <p:nvPr/>
        </p:nvSpPr>
        <p:spPr>
          <a:xfrm>
            <a:off x="2211705" y="2128004"/>
            <a:ext cx="537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cap="all" spc="300" dirty="0">
                <a:solidFill>
                  <a:schemeClr val="accent4"/>
                </a:solidFill>
              </a:rPr>
              <a:t>Interview 1</a:t>
            </a:r>
            <a:endParaRPr lang="en-CA" b="1" cap="all" spc="300" dirty="0">
              <a:solidFill>
                <a:schemeClr val="accent4"/>
              </a:solidFill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91AB7DD-7059-68FF-91AA-2F5EFF2D9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032474"/>
              </p:ext>
            </p:extLst>
          </p:nvPr>
        </p:nvGraphicFramePr>
        <p:xfrm>
          <a:off x="6572087" y="2312670"/>
          <a:ext cx="5379720" cy="4298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4889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8BF8-C8EF-5B3D-D8F3-D979958A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21" y="374427"/>
            <a:ext cx="12191999" cy="97151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Results: Participant Psychiatric Diagnosis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C8D771D9-FB09-7B66-1FA5-AA73AB87B3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529722"/>
              </p:ext>
            </p:extLst>
          </p:nvPr>
        </p:nvGraphicFramePr>
        <p:xfrm>
          <a:off x="4564472" y="2608065"/>
          <a:ext cx="7301683" cy="35841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72163">
                  <a:extLst>
                    <a:ext uri="{9D8B030D-6E8A-4147-A177-3AD203B41FA5}">
                      <a16:colId xmlns:a16="http://schemas.microsoft.com/office/drawing/2014/main" val="726278710"/>
                    </a:ext>
                  </a:extLst>
                </a:gridCol>
                <a:gridCol w="1429520">
                  <a:extLst>
                    <a:ext uri="{9D8B030D-6E8A-4147-A177-3AD203B41FA5}">
                      <a16:colId xmlns:a16="http://schemas.microsoft.com/office/drawing/2014/main" val="642256615"/>
                    </a:ext>
                  </a:extLst>
                </a:gridCol>
              </a:tblGrid>
              <a:tr h="71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Psychiatric Diagnosis(es)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Interview 1</a:t>
                      </a:r>
                    </a:p>
                    <a:p>
                      <a:pPr algn="ctr"/>
                      <a:r>
                        <a:rPr lang="en-US" dirty="0"/>
                        <a:t>N(%)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62938"/>
                  </a:ext>
                </a:extLst>
              </a:tr>
              <a:tr h="610230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Developmental Disorders (e.g., autism, learning disability)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(18.5%)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64871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Anxiety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(44.4%)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62477"/>
                  </a:ext>
                </a:extLst>
              </a:tr>
              <a:tr h="404417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Disorder of Childhood/Adolescence (e.g., ADHD)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(18.5%)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362929"/>
                  </a:ext>
                </a:extLst>
              </a:tr>
              <a:tr h="350125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Schizophrenia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(33.3%)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95232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Mood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 (66.7%)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614188"/>
                  </a:ext>
                </a:extLst>
              </a:tr>
              <a:tr h="337762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PTSD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 (14.8%)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41523"/>
                  </a:ext>
                </a:extLst>
              </a:tr>
              <a:tr h="320271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 (7.4%)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048455"/>
                  </a:ext>
                </a:extLst>
              </a:tr>
            </a:tbl>
          </a:graphicData>
        </a:graphic>
      </p:graphicFrame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A39D3F0D-3C13-0950-7FC4-C4077274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5314" y="6611038"/>
            <a:ext cx="3988906" cy="246962"/>
          </a:xfrm>
        </p:spPr>
        <p:txBody>
          <a:bodyPr/>
          <a:lstStyle/>
          <a:p>
            <a:pPr algn="l" defTabSz="352044">
              <a:spcAft>
                <a:spcPts val="600"/>
              </a:spcAft>
            </a:pPr>
            <a:r>
              <a:rPr lang="en-US" sz="800" b="1" kern="1200" cap="all" spc="23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Cases are evaluated on an individual basis.</a:t>
            </a:r>
            <a:endParaRPr lang="en-US" sz="105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C8E2183A-194D-8CAE-93BA-6A0A5B623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984693"/>
              </p:ext>
            </p:extLst>
          </p:nvPr>
        </p:nvGraphicFramePr>
        <p:xfrm>
          <a:off x="325845" y="3320968"/>
          <a:ext cx="4096520" cy="2158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410">
                  <a:extLst>
                    <a:ext uri="{9D8B030D-6E8A-4147-A177-3AD203B41FA5}">
                      <a16:colId xmlns:a16="http://schemas.microsoft.com/office/drawing/2014/main" val="726278710"/>
                    </a:ext>
                  </a:extLst>
                </a:gridCol>
                <a:gridCol w="1813110">
                  <a:extLst>
                    <a:ext uri="{9D8B030D-6E8A-4147-A177-3AD203B41FA5}">
                      <a16:colId xmlns:a16="http://schemas.microsoft.com/office/drawing/2014/main" val="642256615"/>
                    </a:ext>
                  </a:extLst>
                </a:gridCol>
              </a:tblGrid>
              <a:tr h="754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Psychiatric Diagnosis(es)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Interview 1</a:t>
                      </a:r>
                    </a:p>
                    <a:p>
                      <a:pPr algn="ctr"/>
                      <a:r>
                        <a:rPr lang="en-US" dirty="0"/>
                        <a:t>N(%)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62938"/>
                  </a:ext>
                </a:extLst>
              </a:tr>
              <a:tr h="451291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 (100.0%)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64871"/>
                  </a:ext>
                </a:extLst>
              </a:tr>
              <a:tr h="497028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Single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 (29.6%)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362929"/>
                  </a:ext>
                </a:extLst>
              </a:tr>
              <a:tr h="455421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Multiple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 (70.4%)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952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06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8BF8-C8EF-5B3D-D8F3-D979958A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21" y="374427"/>
            <a:ext cx="12191999" cy="97151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Results: Participant Physical Diagnosis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7E4C4AA2-37D6-98B8-ADCA-6E080D23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5314" y="6611038"/>
            <a:ext cx="3988906" cy="246962"/>
          </a:xfrm>
        </p:spPr>
        <p:txBody>
          <a:bodyPr/>
          <a:lstStyle/>
          <a:p>
            <a:pPr algn="l" defTabSz="352044">
              <a:spcAft>
                <a:spcPts val="600"/>
              </a:spcAft>
            </a:pPr>
            <a:r>
              <a:rPr lang="en-US" sz="800" b="1" kern="1200" cap="all" spc="23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Cases are evaluated on an individual basis.</a:t>
            </a:r>
            <a:endParaRPr lang="en-US" sz="105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C8D771D9-FB09-7B66-1FA5-AA73AB87B3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215535"/>
              </p:ext>
            </p:extLst>
          </p:nvPr>
        </p:nvGraphicFramePr>
        <p:xfrm>
          <a:off x="4664870" y="2865294"/>
          <a:ext cx="7212805" cy="30362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30329">
                  <a:extLst>
                    <a:ext uri="{9D8B030D-6E8A-4147-A177-3AD203B41FA5}">
                      <a16:colId xmlns:a16="http://schemas.microsoft.com/office/drawing/2014/main" val="726278710"/>
                    </a:ext>
                  </a:extLst>
                </a:gridCol>
                <a:gridCol w="2482476">
                  <a:extLst>
                    <a:ext uri="{9D8B030D-6E8A-4147-A177-3AD203B41FA5}">
                      <a16:colId xmlns:a16="http://schemas.microsoft.com/office/drawing/2014/main" val="642256615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Physical Health Diagnosis(es) Type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Interview 1</a:t>
                      </a:r>
                    </a:p>
                    <a:p>
                      <a:pPr algn="ctr"/>
                      <a:r>
                        <a:rPr lang="en-US" dirty="0"/>
                        <a:t>N(%)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62938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Heart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(7.4%)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64871"/>
                  </a:ext>
                </a:extLst>
              </a:tr>
              <a:tr h="472811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Arthritis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(3.7%)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62477"/>
                  </a:ext>
                </a:extLst>
              </a:tr>
              <a:tr h="469310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Respiratory Illnesses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(7.4%)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362929"/>
                  </a:ext>
                </a:extLst>
              </a:tr>
              <a:tr h="479617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Epilepsy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(3.7%)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952320"/>
                  </a:ext>
                </a:extLst>
              </a:tr>
              <a:tr h="457132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  (29.6%)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048455"/>
                  </a:ext>
                </a:extLst>
              </a:tr>
            </a:tbl>
          </a:graphicData>
        </a:graphic>
      </p:graphicFrame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718D808-164C-AAB5-A20F-AB8AD6D29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047536"/>
              </p:ext>
            </p:extLst>
          </p:nvPr>
        </p:nvGraphicFramePr>
        <p:xfrm>
          <a:off x="314325" y="3300414"/>
          <a:ext cx="4171950" cy="216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47">
                  <a:extLst>
                    <a:ext uri="{9D8B030D-6E8A-4147-A177-3AD203B41FA5}">
                      <a16:colId xmlns:a16="http://schemas.microsoft.com/office/drawing/2014/main" val="726278710"/>
                    </a:ext>
                  </a:extLst>
                </a:gridCol>
                <a:gridCol w="1841003">
                  <a:extLst>
                    <a:ext uri="{9D8B030D-6E8A-4147-A177-3AD203B41FA5}">
                      <a16:colId xmlns:a16="http://schemas.microsoft.com/office/drawing/2014/main" val="642256615"/>
                    </a:ext>
                  </a:extLst>
                </a:gridCol>
              </a:tblGrid>
              <a:tr h="757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Physical Health Diagnosis(es)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Interview 1</a:t>
                      </a:r>
                    </a:p>
                    <a:p>
                      <a:pPr algn="ctr"/>
                      <a:r>
                        <a:rPr lang="en-US" dirty="0"/>
                        <a:t>N(%)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62938"/>
                  </a:ext>
                </a:extLst>
              </a:tr>
              <a:tr h="452891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 (48.1%)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943492"/>
                  </a:ext>
                </a:extLst>
              </a:tr>
              <a:tr h="498790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Single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(44.4%)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362929"/>
                  </a:ext>
                </a:extLst>
              </a:tr>
              <a:tr h="457037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Multiple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(3.7%)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952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90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8BF8-C8EF-5B3D-D8F3-D979958A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21" y="374427"/>
            <a:ext cx="12191999" cy="97151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Results: Participant Homelessness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B6AAAC4B-EF82-AEF2-7488-7BAECC0B83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88304"/>
              </p:ext>
            </p:extLst>
          </p:nvPr>
        </p:nvGraphicFramePr>
        <p:xfrm>
          <a:off x="350109" y="2767914"/>
          <a:ext cx="11491782" cy="32810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2972">
                  <a:extLst>
                    <a:ext uri="{9D8B030D-6E8A-4147-A177-3AD203B41FA5}">
                      <a16:colId xmlns:a16="http://schemas.microsoft.com/office/drawing/2014/main" val="726278710"/>
                    </a:ext>
                  </a:extLst>
                </a:gridCol>
                <a:gridCol w="2594919">
                  <a:extLst>
                    <a:ext uri="{9D8B030D-6E8A-4147-A177-3AD203B41FA5}">
                      <a16:colId xmlns:a16="http://schemas.microsoft.com/office/drawing/2014/main" val="642256615"/>
                    </a:ext>
                  </a:extLst>
                </a:gridCol>
                <a:gridCol w="2520778">
                  <a:extLst>
                    <a:ext uri="{9D8B030D-6E8A-4147-A177-3AD203B41FA5}">
                      <a16:colId xmlns:a16="http://schemas.microsoft.com/office/drawing/2014/main" val="2914287894"/>
                    </a:ext>
                  </a:extLst>
                </a:gridCol>
                <a:gridCol w="2463113">
                  <a:extLst>
                    <a:ext uri="{9D8B030D-6E8A-4147-A177-3AD203B41FA5}">
                      <a16:colId xmlns:a16="http://schemas.microsoft.com/office/drawing/2014/main" val="156711843"/>
                    </a:ext>
                  </a:extLst>
                </a:gridCol>
              </a:tblGrid>
              <a:tr h="9885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800" b="1" dirty="0"/>
                      </a:br>
                      <a:r>
                        <a:rPr lang="en-US" sz="1800" b="1" dirty="0"/>
                        <a:t>Homelessness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Interview 1:</a:t>
                      </a:r>
                    </a:p>
                    <a:p>
                      <a:pPr algn="ctr"/>
                      <a:r>
                        <a:rPr lang="en-US" sz="1800" b="1" dirty="0"/>
                        <a:t>Yes </a:t>
                      </a:r>
                    </a:p>
                    <a:p>
                      <a:pPr algn="ctr"/>
                      <a:r>
                        <a:rPr lang="en-US" sz="1800" b="1" dirty="0"/>
                        <a:t>N(%)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Interview 2:</a:t>
                      </a:r>
                    </a:p>
                    <a:p>
                      <a:pPr algn="ctr"/>
                      <a:r>
                        <a:rPr lang="en-US" sz="1800" b="1" dirty="0"/>
                        <a:t>Yes </a:t>
                      </a:r>
                    </a:p>
                    <a:p>
                      <a:pPr algn="ctr"/>
                      <a:r>
                        <a:rPr lang="en-US" sz="1800" b="1" dirty="0"/>
                        <a:t>N(%)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Interview 3: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Yes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(N%)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96116"/>
                  </a:ext>
                </a:extLst>
              </a:tr>
              <a:tr h="731661"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Absolute Homeless (current)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 (74.1%)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 (31.6%)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(14.3%)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64871"/>
                  </a:ext>
                </a:extLst>
              </a:tr>
              <a:tr h="804827"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Risk of Homeless (current)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 (25.9%)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 (26.3%)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(14.3%)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62477"/>
                  </a:ext>
                </a:extLst>
              </a:tr>
              <a:tr h="756049"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Absolutely Homeless (past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 (66.0%)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 (84.2%)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 (85.7%)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288241"/>
                  </a:ext>
                </a:extLst>
              </a:tr>
            </a:tbl>
          </a:graphicData>
        </a:graphic>
      </p:graphicFrame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1AB5822-EDA5-8B9A-78E8-D756259A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5314" y="6611038"/>
            <a:ext cx="3988906" cy="246962"/>
          </a:xfrm>
        </p:spPr>
        <p:txBody>
          <a:bodyPr/>
          <a:lstStyle/>
          <a:p>
            <a:pPr algn="l" defTabSz="352044">
              <a:spcAft>
                <a:spcPts val="600"/>
              </a:spcAft>
            </a:pPr>
            <a:r>
              <a:rPr lang="en-US" sz="800" b="1" kern="1200" cap="all" spc="231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Cases are evaluated on an individual basis.</a:t>
            </a:r>
            <a:endParaRPr lang="en-US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2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5276-04AB-CEE6-48C5-65B43B2C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17" y="973669"/>
            <a:ext cx="7293933" cy="70696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Results</a:t>
            </a:r>
            <a:br>
              <a:rPr lang="en-US" dirty="0"/>
            </a:br>
            <a:r>
              <a:rPr lang="en-US" sz="2200" dirty="0"/>
              <a:t>From focus groups for NFA Y and H</a:t>
            </a:r>
            <a:r>
              <a:rPr lang="en-US" sz="2200" baseline="30000" dirty="0"/>
              <a:t>2</a:t>
            </a:r>
            <a:r>
              <a:rPr lang="en-US" sz="2200" dirty="0"/>
              <a:t>I (adult) programs</a:t>
            </a:r>
            <a:endParaRPr lang="en-US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F20B8C2-6FB9-BC8B-783A-144DCF5A2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430800"/>
              </p:ext>
            </p:extLst>
          </p:nvPr>
        </p:nvGraphicFramePr>
        <p:xfrm>
          <a:off x="744355" y="2029968"/>
          <a:ext cx="11093115" cy="488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0775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A88D-6938-0FA5-5084-6FD3B740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171A-3AA0-AECE-1788-02FD47584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941046" cy="3649816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The collaborative approach allows for improved communications between agencies to provide improved care for clients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 use of focus groups to identify issues and address them allows for continuous improvement of the program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2710AD5-0F72-C10F-6762-8B916D6185C5}"/>
              </a:ext>
            </a:extLst>
          </p:cNvPr>
          <p:cNvSpPr/>
          <p:nvPr/>
        </p:nvSpPr>
        <p:spPr>
          <a:xfrm>
            <a:off x="7433912" y="2603500"/>
            <a:ext cx="4178968" cy="3031317"/>
          </a:xfrm>
          <a:prstGeom prst="roundRect">
            <a:avLst/>
          </a:prstGeom>
          <a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42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33B6-7872-03C4-C5D5-8C5E4BBB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40882-724E-9E02-8D62-BAE6C8BD9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677" y="2610464"/>
            <a:ext cx="6489291" cy="3701845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This program has many different agencies with diverse perspectives and experiences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This program involves engaging community partners, using the services they have to offer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Having youth with lived experience on the advisory committee provides for an invaluable perspective in the implementation of the program </a:t>
            </a:r>
          </a:p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E6E34DB-77F5-24C6-C2EB-E2B73F3EEA00}"/>
              </a:ext>
            </a:extLst>
          </p:cNvPr>
          <p:cNvSpPr/>
          <p:nvPr/>
        </p:nvSpPr>
        <p:spPr>
          <a:xfrm>
            <a:off x="7402030" y="2895175"/>
            <a:ext cx="4240347" cy="2832950"/>
          </a:xfrm>
          <a:prstGeom prst="roundRect">
            <a:avLst/>
          </a:prstGeom>
          <a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40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3168-FEB0-89D0-89E2-C8359D2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9FE4A-CDA0-9F37-7887-5531CB2CD9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sz="2400" dirty="0"/>
              <a:t>Having a single, internal contact to network between the participating agencies to streamline access to housing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The use of a centralized database (HIFIS) means that different agencies can continue being involved in patient care beyond a single encounter</a:t>
            </a:r>
          </a:p>
          <a:p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305B62E-1977-E65D-C469-354F03AF3CFF}"/>
              </a:ext>
            </a:extLst>
          </p:cNvPr>
          <p:cNvSpPr/>
          <p:nvPr/>
        </p:nvSpPr>
        <p:spPr>
          <a:xfrm>
            <a:off x="7676038" y="2603500"/>
            <a:ext cx="3951590" cy="2744719"/>
          </a:xfrm>
          <a:prstGeom prst="round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1808" t="-10822" r="1808" b="-1082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5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E8CF7C5-117C-459C-9B4C-82B31795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58000"/>
            <a:chOff x="-1588" y="0"/>
            <a:chExt cx="12193588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B3FB86-7EC1-4073-8317-D932BC571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6F02C3-73C4-4B91-B422-EAB2FACE6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E54839-92D5-4E97-B38E-24927FD44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959A4D-BD4D-4664-AA21-132D65AF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CB0910B-74A9-4D39-9741-5AD6A5A54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03AEDDF-85E0-4F20-B92E-3C244FB6B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E5B73D-A417-796F-03DF-05CB5ABB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4886461" cy="1622322"/>
          </a:xfrm>
        </p:spPr>
        <p:txBody>
          <a:bodyPr>
            <a:normAutofit/>
          </a:bodyPr>
          <a:lstStyle/>
          <a:p>
            <a:r>
              <a:rPr lang="en-US" dirty="0"/>
              <a:t>Sponsors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F9543-6923-BA21-01D1-BF2EF7BF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4886461" cy="3811742"/>
          </a:xfrm>
        </p:spPr>
        <p:txBody>
          <a:bodyPr anchor="ctr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Thank you to our funders for sponsoring this important work: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 Networks of Centres of Excellence (NCE) </a:t>
            </a:r>
          </a:p>
          <a:p>
            <a:pPr lvl="1"/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Making the Shift (MtS) Youth Social Innovation Lab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Canada Mortgage and Housing Corporation (CMHC)’s National Housing Strategy.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Placeholder 8" descr="Polygon&#10;&#10;Description automatically generated">
            <a:extLst>
              <a:ext uri="{FF2B5EF4-FFF2-40B4-BE49-F238E27FC236}">
                <a16:creationId xmlns:a16="http://schemas.microsoft.com/office/drawing/2014/main" id="{8A39C50B-5B1E-C30B-AED5-E17CF7844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>
            <a:fillRect/>
          </a:stretch>
        </p:blipFill>
        <p:spPr>
          <a:xfrm>
            <a:off x="6373850" y="645106"/>
            <a:ext cx="4968042" cy="55853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C9E16AD-C39A-45E0-9155-60C082A8D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21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6408-C5CF-8B8C-1D90-875F48F9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4AE9-0D59-BB2D-88A5-6BAAC140C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3" y="2610466"/>
            <a:ext cx="5732544" cy="3409336"/>
          </a:xfrm>
        </p:spPr>
        <p:txBody>
          <a:bodyPr>
            <a:normAutofit/>
          </a:bodyPr>
          <a:lstStyle/>
          <a:p>
            <a:r>
              <a:rPr lang="en-US" i="1" dirty="0"/>
              <a:t>“</a:t>
            </a:r>
            <a:r>
              <a:rPr lang="en-US" sz="2000" i="1" dirty="0"/>
              <a:t>What’s gone well is actually the amount of people that have been supported into housing through our diversion and prevention efforts”</a:t>
            </a:r>
          </a:p>
          <a:p>
            <a:endParaRPr lang="en-US" sz="2000" i="1" dirty="0"/>
          </a:p>
          <a:p>
            <a:r>
              <a:rPr lang="en-US" sz="2000" i="1" dirty="0"/>
              <a:t>The NFA Y program has been so successful that it has been sustained by LHSC as a permanent program beyond the research funding period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5047D14-C55F-303C-808B-644D8DD3D5FB}"/>
              </a:ext>
            </a:extLst>
          </p:cNvPr>
          <p:cNvSpPr/>
          <p:nvPr/>
        </p:nvSpPr>
        <p:spPr>
          <a:xfrm>
            <a:off x="7709418" y="2113066"/>
            <a:ext cx="3903462" cy="3041498"/>
          </a:xfrm>
          <a:prstGeom prst="roundRect">
            <a:avLst/>
          </a:prstGeom>
          <a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CC0C-915C-DB3D-473C-42C2FD57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83" y="-1"/>
            <a:ext cx="10241280" cy="2495309"/>
          </a:xfrm>
        </p:spPr>
        <p:txBody>
          <a:bodyPr/>
          <a:lstStyle/>
          <a:p>
            <a:r>
              <a:rPr lang="en-US" dirty="0"/>
              <a:t>Conclusions: Tips for implementation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72E643-C8AC-362C-2005-C59A16BED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072198"/>
              </p:ext>
            </p:extLst>
          </p:nvPr>
        </p:nvGraphicFramePr>
        <p:xfrm>
          <a:off x="619431" y="2315496"/>
          <a:ext cx="11700905" cy="411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02F0012-B828-58F0-A02D-65A033F949E5}"/>
              </a:ext>
            </a:extLst>
          </p:cNvPr>
          <p:cNvGrpSpPr/>
          <p:nvPr/>
        </p:nvGrpSpPr>
        <p:grpSpPr>
          <a:xfrm>
            <a:off x="3365648" y="2663672"/>
            <a:ext cx="8826352" cy="3769473"/>
            <a:chOff x="6491911" y="1541528"/>
            <a:chExt cx="8826352" cy="33160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10BC5A-5D1A-8EB4-DC5E-46B66C6D8DE5}"/>
                </a:ext>
              </a:extLst>
            </p:cNvPr>
            <p:cNvSpPr/>
            <p:nvPr/>
          </p:nvSpPr>
          <p:spPr>
            <a:xfrm>
              <a:off x="6491911" y="1541528"/>
              <a:ext cx="5460704" cy="153065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695ACD-AF2B-BC10-43D4-F6DA80954D1C}"/>
                </a:ext>
              </a:extLst>
            </p:cNvPr>
            <p:cNvSpPr txBox="1"/>
            <p:nvPr/>
          </p:nvSpPr>
          <p:spPr>
            <a:xfrm>
              <a:off x="9857559" y="3220293"/>
              <a:ext cx="5460704" cy="16372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Establish a primary point of contact who can oversee admissions and referrals.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Produce a brochure that contains the contact information of the primary point of contact. 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3292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470F-D02A-3E2B-B765-F3F3E8413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8" y="462743"/>
            <a:ext cx="5327375" cy="1560022"/>
          </a:xfrm>
        </p:spPr>
        <p:txBody>
          <a:bodyPr vert="horz" lIns="0" tIns="0" rIns="0" bIns="0" rtlCol="0" anchor="b">
            <a:normAutofit/>
          </a:bodyPr>
          <a:lstStyle/>
          <a:p>
            <a:pPr algn="l"/>
            <a:r>
              <a:rPr lang="en-US" sz="3600" spc="700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14AB9-D3B0-4E06-FCE2-3D0D167AC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279374"/>
            <a:ext cx="5327373" cy="3601436"/>
          </a:xfrm>
        </p:spPr>
        <p:txBody>
          <a:bodyPr vert="horz" lIns="0" tIns="0" rIns="0" bIns="0" rtlCol="0">
            <a:normAutofit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 cap="none" spc="1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cap="none" spc="100" dirty="0"/>
              <a:t>Principal Investigator: Cheryl Forchuk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cap="none" spc="100" dirty="0"/>
              <a:t>Email: </a:t>
            </a:r>
            <a:r>
              <a:rPr lang="en-US" sz="2000" cap="none" spc="100" dirty="0">
                <a:hlinkClick r:id="rId2"/>
              </a:rPr>
              <a:t>cforchuk@uwo.ca</a:t>
            </a:r>
            <a:endParaRPr lang="en-US" sz="2000" cap="none" spc="1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 cap="none" spc="1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cap="none" spc="100" dirty="0"/>
              <a:t>Community Liaison, Youth Opportunities Unlimited: Matt Forget</a:t>
            </a:r>
            <a:br>
              <a:rPr lang="en-US" sz="2000" cap="none" spc="100" dirty="0"/>
            </a:br>
            <a:r>
              <a:rPr lang="en-US" sz="2000" cap="none" spc="100" dirty="0"/>
              <a:t>Email: </a:t>
            </a:r>
            <a:r>
              <a:rPr lang="en-US" sz="2000" cap="none" spc="100" dirty="0">
                <a:hlinkClick r:id="rId3"/>
              </a:rPr>
              <a:t>MattF@you.ca</a:t>
            </a:r>
            <a:endParaRPr lang="en-US" sz="2000" cap="none" spc="1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 cap="none" spc="1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cap="none" spc="100" dirty="0"/>
              <a:t>Project Coordinator: Anne Peters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cap="none" spc="100" dirty="0"/>
              <a:t>Email: </a:t>
            </a:r>
            <a:r>
              <a:rPr lang="en-US" sz="2000" cap="none" spc="100" dirty="0">
                <a:hlinkClick r:id="rId4"/>
              </a:rPr>
              <a:t>anne.peters@lhsc.on.ca</a:t>
            </a:r>
            <a:endParaRPr lang="en-US" sz="2000" cap="none" spc="1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 cap="none" spc="1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 cap="none" spc="1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 cap="none" spc="100" dirty="0"/>
          </a:p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b="1" cap="none" spc="200" dirty="0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56561CF3-95F0-CA22-436E-2ED9A72C0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9796" y="1028699"/>
            <a:ext cx="4076701" cy="40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2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39735-A446-C1EC-A93A-803A81C9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4" y="683288"/>
            <a:ext cx="8802356" cy="1215851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pc="750" dirty="0"/>
              <a:t>Community Partners</a:t>
            </a:r>
          </a:p>
        </p:txBody>
      </p:sp>
      <p:pic>
        <p:nvPicPr>
          <p:cNvPr id="4" name="Content Placeholder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F23B84-796B-3302-EA1C-EC068F412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3" y="2220401"/>
            <a:ext cx="3716657" cy="3131283"/>
          </a:xfrm>
          <a:prstGeom prst="rect">
            <a:avLst/>
          </a:prstGeom>
        </p:spPr>
      </p:pic>
      <p:pic>
        <p:nvPicPr>
          <p:cNvPr id="5" name="Content Placeholder 11" descr="Text&#10;&#10;Description automatically generated with low confidence">
            <a:extLst>
              <a:ext uri="{FF2B5EF4-FFF2-40B4-BE49-F238E27FC236}">
                <a16:creationId xmlns:a16="http://schemas.microsoft.com/office/drawing/2014/main" id="{5D04E604-5187-C464-66AE-D8D016A7D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399" y="2579488"/>
            <a:ext cx="3265671" cy="2751328"/>
          </a:xfrm>
          <a:prstGeom prst="rect">
            <a:avLst/>
          </a:prstGeom>
        </p:spPr>
      </p:pic>
      <p:pic>
        <p:nvPicPr>
          <p:cNvPr id="6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97F64E8D-80F5-FC00-BA3A-039E6CFE9F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97"/>
          <a:stretch/>
        </p:blipFill>
        <p:spPr>
          <a:xfrm>
            <a:off x="4475078" y="2410379"/>
            <a:ext cx="3244836" cy="30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8E84-B7CA-A346-9B6D-EE03711C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NFA Y: Program evaluation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B0094AA-13E4-0322-F77A-A807419E8B7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21217" y="2565254"/>
          <a:ext cx="7237927" cy="382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CAFDD90-C5C0-230A-B1F8-AFE63049158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2400015"/>
              </p:ext>
            </p:extLst>
          </p:nvPr>
        </p:nvGraphicFramePr>
        <p:xfrm>
          <a:off x="8071552" y="2730320"/>
          <a:ext cx="3558071" cy="336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3DB61E-9196-B765-CBDF-F4EF1EACBE5B}"/>
              </a:ext>
            </a:extLst>
          </p:cNvPr>
          <p:cNvSpPr txBox="1"/>
          <p:nvPr/>
        </p:nvSpPr>
        <p:spPr>
          <a:xfrm>
            <a:off x="1481070" y="868280"/>
            <a:ext cx="777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No Fixed Address – Youth (NFA – 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86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EA2F5B-C6EF-489E-A73C-BFDD2CF65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3588" cy="6866790"/>
            <a:chOff x="0" y="0"/>
            <a:chExt cx="12193588" cy="68667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A635D-BD9D-41E9-A9DB-257C3E9A6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88" y="879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ABEB35E-87CA-4CD5-90A1-A343D17D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037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3EBD4A2-086A-4FBD-BBCB-6F2751A0B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852752" y="2783987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5C2449-D9BF-4AF3-8840-28AD9776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760914" y="180834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7B7CC9-5309-4AF0-AE58-7C7518CD9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389" y="0"/>
              <a:ext cx="442861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C22FD4-6A45-A72C-0AEB-E40D8DC50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611622" cy="1622322"/>
          </a:xfrm>
        </p:spPr>
        <p:txBody>
          <a:bodyPr>
            <a:normAutofit/>
          </a:bodyPr>
          <a:lstStyle/>
          <a:p>
            <a:r>
              <a:rPr lang="en-US" dirty="0"/>
              <a:t>Why a youth version of NFA?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FDD0-5738-33FF-61CE-3AD6A91E5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1755058"/>
            <a:ext cx="6417160" cy="447541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20% of the homeless population in Canada is comprised of youth between the ages of 13-24. (</a:t>
            </a:r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  <a:hlinkClick r:id="rId3"/>
              </a:rPr>
              <a:t>https://www.homelesshub.ca/about-homelessness/population-specific/youth</a:t>
            </a:r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)  </a:t>
            </a:r>
          </a:p>
          <a:p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 a given year, there are at least 35,000-40,000 youth experiencing homelessness. (</a:t>
            </a:r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  <a:hlinkClick r:id="rId3"/>
              </a:rPr>
              <a:t>https://www.homelesshub.ca/about-homelessness/population-specific/youth</a:t>
            </a:r>
            <a:r>
              <a:rPr lang="en-US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r>
              <a:rPr lang="en-CA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The needs of youth differ from the needs of adults 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8127D38D-6551-41E4-C9C2-4D281A7A4A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91" r="29623"/>
          <a:stretch/>
        </p:blipFill>
        <p:spPr>
          <a:xfrm>
            <a:off x="7864220" y="645106"/>
            <a:ext cx="3324847" cy="55853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5E02BB6-9053-4979-968B-17E0EF2A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1A3F3-A44F-C488-A16F-BAA872E9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Unique needs of youth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01D566-F604-DD01-21E2-7B0BE60EA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390337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2897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73EA6-B111-A26D-B502-0CC44B20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58" y="693175"/>
            <a:ext cx="3708589" cy="53615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No Fixed Address – Youth (NFA – Y)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CCB79A-4CDE-548C-F585-3060683FF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29096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5020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80522-2FDB-034C-92B1-E4D86107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36160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No Fixed Address – Youth (NFA – Y)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D74477A-BA9E-2916-9A5D-ED901BB19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96164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144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18BF8-C8EF-5B3D-D8F3-D979958A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Research Methods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E43854-9755-422F-BB61-B16727102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307846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6984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{3AB6B112-9726-7943-819B-B5BD313D00D2}tf10001077</Template>
  <TotalTime>19109</TotalTime>
  <Words>1324</Words>
  <Application>Microsoft Macintosh PowerPoint</Application>
  <PresentationFormat>Widescreen</PresentationFormat>
  <Paragraphs>209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 Boardroom</vt:lpstr>
      <vt:lpstr>Preventing Discharge to No Fixed Address-Youth (NFA-Y)  Cheryl Forchuk RN PhD O Ont FCAHS Beryl and Richard Ivey Research Chair in Aging, Mental Health, Rehabilitation and Recovery  London, ON, Canada</vt:lpstr>
      <vt:lpstr>Sponsors</vt:lpstr>
      <vt:lpstr>Community Partners</vt:lpstr>
      <vt:lpstr>NFA Y: Program evaluation</vt:lpstr>
      <vt:lpstr>Why a youth version of NFA?</vt:lpstr>
      <vt:lpstr>Unique needs of youth</vt:lpstr>
      <vt:lpstr>No Fixed Address – Youth (NFA – Y)</vt:lpstr>
      <vt:lpstr>No Fixed Address – Youth (NFA – Y)</vt:lpstr>
      <vt:lpstr>Research Methods</vt:lpstr>
      <vt:lpstr>Hospital Poster &amp; Brochure</vt:lpstr>
      <vt:lpstr>Housing for youth (September 2023) </vt:lpstr>
      <vt:lpstr>Results: Participant demographics</vt:lpstr>
      <vt:lpstr>Results: Participant Psychiatric Diagnosis</vt:lpstr>
      <vt:lpstr>Results: Participant Physical Diagnosis</vt:lpstr>
      <vt:lpstr>Results: Participant Homelessness</vt:lpstr>
      <vt:lpstr>Results From focus groups for NFA Y and H2I (adult) programs</vt:lpstr>
      <vt:lpstr>Communication</vt:lpstr>
      <vt:lpstr>Collaboration</vt:lpstr>
      <vt:lpstr>Coordination</vt:lpstr>
      <vt:lpstr>Outcomes</vt:lpstr>
      <vt:lpstr>Conclusions: Tips for implementation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Adam</dc:creator>
  <cp:lastModifiedBy>Anne Louise Peters</cp:lastModifiedBy>
  <cp:revision>41</cp:revision>
  <dcterms:created xsi:type="dcterms:W3CDTF">2022-10-05T22:34:15Z</dcterms:created>
  <dcterms:modified xsi:type="dcterms:W3CDTF">2023-10-19T11:49:11Z</dcterms:modified>
</cp:coreProperties>
</file>